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notesSlides/notesSlide15.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docProps/custom.xml" ContentType="application/vnd.openxmlformats-officedocument.custom-properties+xml"/>
  <Override PartName="/ppt/notesSlides/notesSlide19.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slides/slide14.xml" ContentType="application/vnd.openxmlformats-officedocument.presentationml.slide+xml"/>
  <Override PartName="/ppt/notesSlides/notesSlide17.xml" ContentType="application/vnd.openxmlformats-officedocument.presentationml.notesSlide+xml"/>
  <Override PartName="/ppt/notesSlides/notesSlide23.xml" ContentType="application/vnd.openxmlformats-officedocument.presentationml.notesSlide+xml"/>
  <Override PartName="/ppt/notesSlides/notesSlide26.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notesSlides/notesSlide18.xml" ContentType="application/vnd.openxmlformats-officedocument.presentationml.notesSlide+xml"/>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notesSlides/notesSlide24.xml" ContentType="application/vnd.openxmlformats-officedocument.presentationml.notesSlide+xml"/>
  <Override PartName="/ppt/slides/slide24.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slideLayouts/slideLayout12.xml" ContentType="application/vnd.openxmlformats-officedocument.presentationml.slideLayout+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4" r:id="rId1"/>
  </p:sldMasterIdLst>
  <p:notesMasterIdLst>
    <p:notesMasterId r:id="rId32"/>
  </p:notesMasterIdLst>
  <p:handoutMasterIdLst>
    <p:handoutMasterId r:id="rId33"/>
  </p:handoutMasterIdLst>
  <p:sldIdLst>
    <p:sldId id="257" r:id="rId2"/>
    <p:sldId id="352" r:id="rId3"/>
    <p:sldId id="353" r:id="rId4"/>
    <p:sldId id="354" r:id="rId5"/>
    <p:sldId id="355" r:id="rId6"/>
    <p:sldId id="338" r:id="rId7"/>
    <p:sldId id="356" r:id="rId8"/>
    <p:sldId id="358" r:id="rId9"/>
    <p:sldId id="349" r:id="rId10"/>
    <p:sldId id="359" r:id="rId11"/>
    <p:sldId id="373" r:id="rId12"/>
    <p:sldId id="361" r:id="rId13"/>
    <p:sldId id="368" r:id="rId14"/>
    <p:sldId id="363" r:id="rId15"/>
    <p:sldId id="364" r:id="rId16"/>
    <p:sldId id="365" r:id="rId17"/>
    <p:sldId id="366" r:id="rId18"/>
    <p:sldId id="362" r:id="rId19"/>
    <p:sldId id="369" r:id="rId20"/>
    <p:sldId id="370" r:id="rId21"/>
    <p:sldId id="374" r:id="rId22"/>
    <p:sldId id="372" r:id="rId23"/>
    <p:sldId id="375" r:id="rId24"/>
    <p:sldId id="371" r:id="rId25"/>
    <p:sldId id="376" r:id="rId26"/>
    <p:sldId id="377" r:id="rId27"/>
    <p:sldId id="378" r:id="rId28"/>
    <p:sldId id="379" r:id="rId29"/>
    <p:sldId id="381" r:id="rId30"/>
    <p:sldId id="380" r:id="rId31"/>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Verdana"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Verdana"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Verdana"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Verdana"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Verdana"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Verdana"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Verdana"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Verdana"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Verdana"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CC"/>
    <a:srgbClr val="CF1203"/>
    <a:srgbClr val="FFFF00"/>
    <a:srgbClr val="050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8045" autoAdjust="0"/>
    <p:restoredTop sz="86644" autoAdjust="0"/>
  </p:normalViewPr>
  <p:slideViewPr>
    <p:cSldViewPr>
      <p:cViewPr varScale="1">
        <p:scale>
          <a:sx n="54" d="100"/>
          <a:sy n="54" d="100"/>
        </p:scale>
        <p:origin x="-104" y="-3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104"/>
    </p:cViewPr>
  </p:sorterViewPr>
  <p:gridSpacing cx="73736200" cy="73736200"/>
</p:viewPr>
</file>

<file path=ppt/_rels/presentation.xml.rels><?xml version="1.0" encoding="UTF-8" standalone="yes"?>
<Relationships xmlns="http://schemas.openxmlformats.org/package/2006/relationships"><Relationship Id="rId35" Type="http://schemas.openxmlformats.org/officeDocument/2006/relationships/presProps" Target="presProps.xml"/><Relationship Id="rId31" Type="http://schemas.openxmlformats.org/officeDocument/2006/relationships/slide" Target="slides/slide30.xml"/><Relationship Id="rId34" Type="http://schemas.openxmlformats.org/officeDocument/2006/relationships/printerSettings" Target="printerSettings/printerSettings1.bin"/><Relationship Id="rId7" Type="http://schemas.openxmlformats.org/officeDocument/2006/relationships/slide" Target="slides/slide6.xml"/><Relationship Id="rId36" Type="http://schemas.openxmlformats.org/officeDocument/2006/relationships/viewProps" Target="view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notesMaster" Target="notesMasters/notesMaster1.xml"/><Relationship Id="rId37"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tableStyles" Target="tableStyles.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0" hangingPunct="0">
              <a:defRPr sz="1200">
                <a:latin typeface="Times New Roman" pitchFamily="18" charset="0"/>
                <a:ea typeface="+mn-ea"/>
                <a:cs typeface="+mn-cs"/>
              </a:defRPr>
            </a:lvl1pPr>
          </a:lstStyle>
          <a:p>
            <a:pPr>
              <a:defRPr/>
            </a:pPr>
            <a:endParaRPr lang="en-US"/>
          </a:p>
        </p:txBody>
      </p:sp>
      <p:sp>
        <p:nvSpPr>
          <p:cNvPr id="66563"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0" hangingPunct="0">
              <a:defRPr sz="1200">
                <a:latin typeface="Times New Roman" pitchFamily="18" charset="0"/>
                <a:ea typeface="+mn-ea"/>
                <a:cs typeface="+mn-cs"/>
              </a:defRPr>
            </a:lvl1pPr>
          </a:lstStyle>
          <a:p>
            <a:pPr>
              <a:defRPr/>
            </a:pPr>
            <a:fld id="{60E988D1-A90F-4BE9-A01B-0F44F163343A}" type="datetimeFigureOut">
              <a:rPr lang="en-US"/>
              <a:pPr>
                <a:defRPr/>
              </a:pPr>
              <a:t>7/27/10</a:t>
            </a:fld>
            <a:endParaRPr lang="en-US"/>
          </a:p>
        </p:txBody>
      </p:sp>
      <p:sp>
        <p:nvSpPr>
          <p:cNvPr id="66564"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0" hangingPunct="0">
              <a:defRPr sz="1200">
                <a:latin typeface="Times New Roman" pitchFamily="18" charset="0"/>
                <a:ea typeface="+mn-ea"/>
                <a:cs typeface="+mn-cs"/>
              </a:defRPr>
            </a:lvl1pPr>
          </a:lstStyle>
          <a:p>
            <a:pPr>
              <a:defRPr/>
            </a:pPr>
            <a:endParaRPr lang="en-US"/>
          </a:p>
        </p:txBody>
      </p:sp>
      <p:sp>
        <p:nvSpPr>
          <p:cNvPr id="66565"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0" hangingPunct="0">
              <a:defRPr sz="1200">
                <a:latin typeface="Times New Roman" pitchFamily="18" charset="0"/>
                <a:ea typeface="+mn-ea"/>
                <a:cs typeface="+mn-cs"/>
              </a:defRPr>
            </a:lvl1pPr>
          </a:lstStyle>
          <a:p>
            <a:pPr>
              <a:defRPr/>
            </a:pPr>
            <a:fld id="{35BDC1D4-9D3A-4EC8-B8C1-9DAE7E8FFA6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931863" eaLnBrk="0" hangingPunct="0">
              <a:defRPr sz="1200">
                <a:latin typeface="Times New Roman" pitchFamily="18" charset="0"/>
                <a:ea typeface="+mn-ea"/>
                <a:cs typeface="+mn-cs"/>
              </a:defRPr>
            </a:lvl1pPr>
          </a:lstStyle>
          <a:p>
            <a:pPr>
              <a:defRPr/>
            </a:pPr>
            <a:endParaRPr lang="en-US"/>
          </a:p>
        </p:txBody>
      </p:sp>
      <p:sp>
        <p:nvSpPr>
          <p:cNvPr id="6147" name="Rectangle 3"/>
          <p:cNvSpPr>
            <a:spLocks noGrp="1" noChangeArrowheads="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eaLnBrk="0" hangingPunct="0">
              <a:defRPr sz="1200">
                <a:latin typeface="Times New Roman" pitchFamily="18" charset="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931863" eaLnBrk="0" hangingPunct="0">
              <a:defRPr sz="1200">
                <a:latin typeface="Times New Roman" pitchFamily="18" charset="0"/>
                <a:ea typeface="+mn-ea"/>
                <a:cs typeface="+mn-cs"/>
              </a:defRPr>
            </a:lvl1pPr>
          </a:lstStyle>
          <a:p>
            <a:pPr>
              <a:defRPr/>
            </a:pPr>
            <a:endParaRPr lang="en-US"/>
          </a:p>
        </p:txBody>
      </p:sp>
      <p:sp>
        <p:nvSpPr>
          <p:cNvPr id="615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eaLnBrk="0" hangingPunct="0">
              <a:defRPr sz="1200">
                <a:latin typeface="Times New Roman" pitchFamily="18" charset="0"/>
                <a:ea typeface="+mn-ea"/>
                <a:cs typeface="+mn-cs"/>
              </a:defRPr>
            </a:lvl1pPr>
          </a:lstStyle>
          <a:p>
            <a:pPr>
              <a:defRPr/>
            </a:pPr>
            <a:fld id="{253D5817-6455-4709-B622-2DCC479AA84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pitchFamily="-123" charset="-128"/>
        <a:cs typeface="ＭＳ Ｐゴシック" pitchFamily="-123" charset="-128"/>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pitchFamily="-123"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pitchFamily="-123"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pitchFamily="-123"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pitchFamily="-123"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p>
            <a:fld id="{FD499862-5BCC-42C0-AFEF-1FF49F41C221}" type="slidenum">
              <a:rPr lang="en-US" smtClean="0">
                <a:latin typeface="Times New Roman" pitchFamily="-123" charset="0"/>
                <a:ea typeface="ＭＳ Ｐゴシック" pitchFamily="-123" charset="-128"/>
                <a:cs typeface="ＭＳ Ｐゴシック" pitchFamily="-123" charset="-128"/>
              </a:rPr>
              <a:pPr/>
              <a:t>1</a:t>
            </a:fld>
            <a:endParaRPr lang="en-US" smtClean="0">
              <a:latin typeface="Times New Roman" pitchFamily="-123" charset="0"/>
              <a:ea typeface="ＭＳ Ｐゴシック" pitchFamily="-123" charset="-128"/>
              <a:cs typeface="ＭＳ Ｐゴシック" pitchFamily="-123" charset="-128"/>
            </a:endParaRPr>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p:spPr>
        <p:txBody>
          <a:bodyPr/>
          <a:lstStyle/>
          <a:p>
            <a:pPr marL="228600" indent="-228600"/>
            <a:endParaRPr lang="en-US" sz="1600" smtClean="0">
              <a:latin typeface="Times New Roman" pitchFamily="-123"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5842" name="Notes Placeholder 2"/>
          <p:cNvSpPr>
            <a:spLocks noGrp="1"/>
          </p:cNvSpPr>
          <p:nvPr>
            <p:ph type="body" idx="1"/>
          </p:nvPr>
        </p:nvSpPr>
        <p:spPr>
          <a:noFill/>
          <a:ln/>
        </p:spPr>
        <p:txBody>
          <a:bodyPr/>
          <a:lstStyle/>
          <a:p>
            <a:endParaRPr lang="en-US">
              <a:latin typeface="Times New Roman" pitchFamily="-123" charset="0"/>
            </a:endParaRPr>
          </a:p>
        </p:txBody>
      </p:sp>
      <p:sp>
        <p:nvSpPr>
          <p:cNvPr id="35843" name="Slide Number Placeholder 3"/>
          <p:cNvSpPr>
            <a:spLocks noGrp="1"/>
          </p:cNvSpPr>
          <p:nvPr>
            <p:ph type="sldNum" sz="quarter" idx="5"/>
          </p:nvPr>
        </p:nvSpPr>
        <p:spPr>
          <a:noFill/>
        </p:spPr>
        <p:txBody>
          <a:bodyPr/>
          <a:lstStyle/>
          <a:p>
            <a:fld id="{2E9DFD73-CC4A-4A25-A070-01CB5F8F6037}" type="slidenum">
              <a:rPr lang="en-US" smtClean="0">
                <a:latin typeface="Times New Roman" pitchFamily="-123" charset="0"/>
                <a:ea typeface="ＭＳ Ｐゴシック" pitchFamily="-123" charset="-128"/>
                <a:cs typeface="ＭＳ Ｐゴシック" pitchFamily="-123" charset="-128"/>
              </a:rPr>
              <a:pPr/>
              <a:t>10</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9" name="Placeholder 2"/>
          <p:cNvSpPr>
            <a:spLocks noGrp="1" noRot="1" noChangeAspect="1" noChangeArrowheads="1" noTextEdit="1"/>
          </p:cNvSpPr>
          <p:nvPr>
            <p:ph type="sldImg"/>
          </p:nvPr>
        </p:nvSpPr>
        <p:spPr>
          <a:ln/>
        </p:spPr>
      </p:sp>
      <p:sp>
        <p:nvSpPr>
          <p:cNvPr id="37890"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9938" name="Notes Placeholder 2"/>
          <p:cNvSpPr>
            <a:spLocks noGrp="1"/>
          </p:cNvSpPr>
          <p:nvPr>
            <p:ph type="body" idx="1"/>
          </p:nvPr>
        </p:nvSpPr>
        <p:spPr>
          <a:noFill/>
          <a:ln/>
        </p:spPr>
        <p:txBody>
          <a:bodyPr/>
          <a:lstStyle/>
          <a:p>
            <a:r>
              <a:rPr lang="en-US" smtClean="0">
                <a:latin typeface="Times New Roman" pitchFamily="-123" charset="0"/>
              </a:rPr>
              <a:t>When we talk about classroom discourse we mean:  </a:t>
            </a:r>
          </a:p>
          <a:p>
            <a:endParaRPr lang="en-US" smtClean="0">
              <a:latin typeface="Times New Roman" pitchFamily="-123" charset="0"/>
            </a:endParaRPr>
          </a:p>
          <a:p>
            <a:r>
              <a:rPr lang="en-US" smtClean="0">
                <a:latin typeface="Times New Roman" pitchFamily="-123" charset="0"/>
              </a:rPr>
              <a:t>The nature of classroom discourse related to talk and argument, the teachers ability ot facilitate the conversation, and the talk moves that when utilized push the thinking of the students to deeper cognitive levels. </a:t>
            </a:r>
          </a:p>
          <a:p>
            <a:endParaRPr lang="en-US" smtClean="0">
              <a:latin typeface="Times New Roman" pitchFamily="-123" charset="0"/>
            </a:endParaRPr>
          </a:p>
          <a:p>
            <a:r>
              <a:rPr lang="en-US" smtClean="0">
                <a:latin typeface="Times New Roman" pitchFamily="-123" charset="0"/>
              </a:rPr>
              <a:t>In order to better begin our conversation about classroom discourse it is always good to have a starting place from which to base your observations and build a common definition of “classroom discourse” watch the following example. </a:t>
            </a:r>
          </a:p>
        </p:txBody>
      </p:sp>
      <p:sp>
        <p:nvSpPr>
          <p:cNvPr id="39939" name="Slide Number Placeholder 3"/>
          <p:cNvSpPr>
            <a:spLocks noGrp="1"/>
          </p:cNvSpPr>
          <p:nvPr>
            <p:ph type="sldNum" sz="quarter" idx="5"/>
          </p:nvPr>
        </p:nvSpPr>
        <p:spPr>
          <a:noFill/>
        </p:spPr>
        <p:txBody>
          <a:bodyPr/>
          <a:lstStyle/>
          <a:p>
            <a:fld id="{BC25EAB9-7D2A-40F3-8960-60247C190A8B}" type="slidenum">
              <a:rPr lang="en-US" smtClean="0">
                <a:latin typeface="Times New Roman" pitchFamily="-123" charset="0"/>
                <a:ea typeface="ＭＳ Ｐゴシック" pitchFamily="-123" charset="-128"/>
                <a:cs typeface="ＭＳ Ｐゴシック" pitchFamily="-123" charset="-128"/>
              </a:rPr>
              <a:pPr/>
              <a:t>12</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5" name="Placeholder 2"/>
          <p:cNvSpPr>
            <a:spLocks noGrp="1" noRot="1" noChangeAspect="1" noChangeArrowheads="1" noTextEdit="1"/>
          </p:cNvSpPr>
          <p:nvPr>
            <p:ph type="sldImg"/>
          </p:nvPr>
        </p:nvSpPr>
        <p:spPr>
          <a:ln/>
        </p:spPr>
      </p:sp>
      <p:sp>
        <p:nvSpPr>
          <p:cNvPr id="41986"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48A9EE91-0052-4FB8-8706-8E51C2EA7CB2}" type="slidenum">
              <a:rPr lang="en-US">
                <a:latin typeface="Times New Roman" pitchFamily="-123" charset="0"/>
                <a:ea typeface="ＭＳ Ｐゴシック" pitchFamily="-123" charset="-128"/>
                <a:cs typeface="ＭＳ Ｐゴシック" pitchFamily="-123" charset="-128"/>
              </a:rPr>
              <a:pPr/>
              <a:t>14</a:t>
            </a:fld>
            <a:endParaRPr lang="en-US">
              <a:latin typeface="Times New Roman" pitchFamily="-123" charset="0"/>
              <a:ea typeface="ＭＳ Ｐゴシック" pitchFamily="-123" charset="-128"/>
              <a:cs typeface="ＭＳ Ｐゴシック" pitchFamily="-123" charset="-128"/>
            </a:endParaRPr>
          </a:p>
        </p:txBody>
      </p:sp>
      <p:sp>
        <p:nvSpPr>
          <p:cNvPr id="44034" name="Rectangle 2"/>
          <p:cNvSpPr>
            <a:spLocks noGrp="1" noRot="1" noChangeAspect="1" noChangeArrowheads="1" noTextEdit="1"/>
          </p:cNvSpPr>
          <p:nvPr>
            <p:ph type="sldImg"/>
          </p:nvPr>
        </p:nvSpPr>
        <p:spPr>
          <a:solidFill>
            <a:srgbClr val="FFFFFF"/>
          </a:solidFill>
          <a:ln/>
        </p:spPr>
      </p:sp>
      <p:sp>
        <p:nvSpPr>
          <p:cNvPr id="44035"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Times New Roman" pitchFamily="-123" charset="0"/>
              </a:rPr>
              <a:t>Introduce the 3KF from HPL to the group.  Situate a scenario where they just went to some professional development learing about the three key findings from this cognitive research and now you have the challenge of transferrring this knowledge into your practice.  What kind of support do you need?  How successful are you likely to be changing lessons to represent the research?  </a:t>
            </a:r>
          </a:p>
          <a:p>
            <a:endParaRPr lang="en-US" smtClean="0">
              <a:latin typeface="Times New Roman" pitchFamily="-123"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251429FA-0C65-45E6-B8B8-5606F546281E}" type="slidenum">
              <a:rPr lang="en-US">
                <a:latin typeface="Times New Roman" pitchFamily="-123" charset="0"/>
                <a:ea typeface="ＭＳ Ｐゴシック" pitchFamily="-123" charset="-128"/>
                <a:cs typeface="ＭＳ Ｐゴシック" pitchFamily="-123" charset="-128"/>
              </a:rPr>
              <a:pPr/>
              <a:t>15</a:t>
            </a:fld>
            <a:endParaRPr lang="en-US">
              <a:latin typeface="Times New Roman" pitchFamily="-123" charset="0"/>
              <a:ea typeface="ＭＳ Ｐゴシック" pitchFamily="-123" charset="-128"/>
              <a:cs typeface="ＭＳ Ｐゴシック" pitchFamily="-123" charset="-128"/>
            </a:endParaRPr>
          </a:p>
        </p:txBody>
      </p:sp>
      <p:sp>
        <p:nvSpPr>
          <p:cNvPr id="46082" name="Rectangle 2"/>
          <p:cNvSpPr>
            <a:spLocks noGrp="1" noRot="1" noChangeAspect="1" noChangeArrowheads="1" noTextEdit="1"/>
          </p:cNvSpPr>
          <p:nvPr>
            <p:ph type="sldImg"/>
          </p:nvPr>
        </p:nvSpPr>
        <p:spPr>
          <a:solidFill>
            <a:srgbClr val="FFFFFF"/>
          </a:solidFill>
          <a:ln/>
        </p:spPr>
      </p:sp>
      <p:sp>
        <p:nvSpPr>
          <p:cNvPr id="46083"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Times New Roman" pitchFamily="-123" charset="0"/>
              </a:rPr>
              <a:t>Teachers must draw out and work with the preexisting understandings that their students bring with them.  </a:t>
            </a:r>
          </a:p>
          <a:p>
            <a:r>
              <a:rPr lang="en-US" smtClean="0">
                <a:latin typeface="Times New Roman" pitchFamily="-123" charset="0"/>
              </a:rPr>
              <a:t>The roles for assessment must be expanded beyond the traditional concept of testing.  The use of frequent formative assessment helps make students thinking visible to themselves, their peers, and their teacher.</a:t>
            </a:r>
          </a:p>
          <a:p>
            <a:r>
              <a:rPr lang="en-US" smtClean="0">
                <a:latin typeface="Times New Roman" pitchFamily="-123" charset="0"/>
              </a:rPr>
              <a:t>A critical feature of effective teaching is that it elicits from students their pre-existing understanding of the subject matter to be taught and provides opportunities to build on—or challenge—the initial understanding. James Minstrell, a high school physics teacher, describes the process as follows (Minstrell, 1989:130–131):</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fld id="{5C5625A8-DB0E-4A77-A97C-3141412B6B09}" type="slidenum">
              <a:rPr lang="en-US">
                <a:latin typeface="Times New Roman" pitchFamily="-123" charset="0"/>
                <a:ea typeface="ＭＳ Ｐゴシック" pitchFamily="-123" charset="-128"/>
                <a:cs typeface="ＭＳ Ｐゴシック" pitchFamily="-123" charset="-128"/>
              </a:rPr>
              <a:pPr/>
              <a:t>16</a:t>
            </a:fld>
            <a:endParaRPr lang="en-US">
              <a:latin typeface="Times New Roman" pitchFamily="-123" charset="0"/>
              <a:ea typeface="ＭＳ Ｐゴシック" pitchFamily="-123" charset="-128"/>
              <a:cs typeface="ＭＳ Ｐゴシック" pitchFamily="-123" charset="-128"/>
            </a:endParaRPr>
          </a:p>
        </p:txBody>
      </p:sp>
      <p:sp>
        <p:nvSpPr>
          <p:cNvPr id="48130" name="Rectangle 2"/>
          <p:cNvSpPr>
            <a:spLocks noGrp="1" noRot="1" noChangeAspect="1" noChangeArrowheads="1" noTextEdit="1"/>
          </p:cNvSpPr>
          <p:nvPr>
            <p:ph type="sldImg"/>
          </p:nvPr>
        </p:nvSpPr>
        <p:spPr>
          <a:solidFill>
            <a:srgbClr val="FFFFFF"/>
          </a:solidFill>
          <a:ln/>
        </p:spPr>
      </p:sp>
      <p:sp>
        <p:nvSpPr>
          <p:cNvPr id="48131"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Times New Roman" pitchFamily="-123" charset="0"/>
              </a:rPr>
              <a:t>Teachers must teach some subject matter in depth, providing many examples in which the same concept is at work and providing a firm foundation of factual knowledge.  Many of the research-based instructional materials that are developed today use this knowledge to allow students to build conceptual understandings that go deeper than past materials. This principle emerges from research that compares the performance of experts and novices and from research on learning and transfer. Experts, regardless of the field, always draw on a richly structured information base; they are not just "good thinkers" or "smart people." The ability to plan a task, to notice patterns, to generate reasonable arguments and explanations, and to draw analogies to other problems are all more closely intertwined with factual knowledge than was once believed.</a:t>
            </a:r>
          </a:p>
          <a:p>
            <a:r>
              <a:rPr lang="en-US" smtClean="0">
                <a:latin typeface="Times New Roman" pitchFamily="-123" charset="0"/>
              </a:rPr>
              <a:t> key finding in the learning and transfer literature is that organizing information into a conceptual framework allows for greater ''transfer"; that is, it allows the student to apply what was learned in new situations and to learn related information more quickly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p>
            <a:fld id="{C3EE1331-63E1-40AF-A7D2-6E8E0AE8D381}" type="slidenum">
              <a:rPr lang="en-US">
                <a:latin typeface="Times New Roman" pitchFamily="-123" charset="0"/>
                <a:ea typeface="ＭＳ Ｐゴシック" pitchFamily="-123" charset="-128"/>
                <a:cs typeface="ＭＳ Ｐゴシック" pitchFamily="-123" charset="-128"/>
              </a:rPr>
              <a:pPr/>
              <a:t>17</a:t>
            </a:fld>
            <a:endParaRPr lang="en-US">
              <a:latin typeface="Times New Roman" pitchFamily="-123" charset="0"/>
              <a:ea typeface="ＭＳ Ｐゴシック" pitchFamily="-123" charset="-128"/>
              <a:cs typeface="ＭＳ Ｐゴシック" pitchFamily="-123" charset="-128"/>
            </a:endParaRPr>
          </a:p>
        </p:txBody>
      </p:sp>
      <p:sp>
        <p:nvSpPr>
          <p:cNvPr id="50178" name="Rectangle 2"/>
          <p:cNvSpPr>
            <a:spLocks noGrp="1" noRot="1" noChangeAspect="1" noChangeArrowheads="1" noTextEdit="1"/>
          </p:cNvSpPr>
          <p:nvPr>
            <p:ph type="sldImg"/>
          </p:nvPr>
        </p:nvSpPr>
        <p:spPr>
          <a:solidFill>
            <a:srgbClr val="FFFFFF"/>
          </a:solidFill>
          <a:ln/>
        </p:spPr>
      </p:sp>
      <p:sp>
        <p:nvSpPr>
          <p:cNvPr id="50179"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Times New Roman" pitchFamily="-123" charset="0"/>
              </a:rPr>
              <a:t>The teaching of metacognitive skills should be integrated into the curriculum in a variety of ways.  Internal dialogue that students go through must be surfaced by teachers.  Ideas such as journaling, time for reflecting on how your thinking has changed at the end of a lesson. </a:t>
            </a:r>
          </a:p>
          <a:p>
            <a:endParaRPr lang="en-US" smtClean="0">
              <a:latin typeface="Times New Roman" pitchFamily="-123" charset="0"/>
            </a:endParaRPr>
          </a:p>
          <a:p>
            <a:r>
              <a:rPr lang="en-US" smtClean="0">
                <a:latin typeface="Times New Roman" pitchFamily="-123" charset="0"/>
              </a:rPr>
              <a:t>In research with experts who were asked to verbalize their thinking as they worked, it was revealed that they monitored their own understanding carefully, making note of when additional information was required for understanding, whether new information was consistent with what they already knew, and what analogies could be drawn that would advance their understanding. These meta-cognitive monitoring activities are an important component of what is called adaptive expertise (Hatano, 1990).</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a:ln/>
        </p:spPr>
      </p:sp>
      <p:sp>
        <p:nvSpPr>
          <p:cNvPr id="52226" name="Notes Placeholder 2"/>
          <p:cNvSpPr>
            <a:spLocks noGrp="1"/>
          </p:cNvSpPr>
          <p:nvPr>
            <p:ph type="body" idx="1"/>
          </p:nvPr>
        </p:nvSpPr>
        <p:spPr>
          <a:noFill/>
          <a:ln/>
        </p:spPr>
        <p:txBody>
          <a:bodyPr/>
          <a:lstStyle/>
          <a:p>
            <a:r>
              <a:rPr lang="en-US" smtClean="0">
                <a:latin typeface="Times New Roman" pitchFamily="-123" charset="0"/>
              </a:rPr>
              <a:t>Give the context for the video that the participants are going to watch and remind the participants of the etiquette.  </a:t>
            </a:r>
          </a:p>
        </p:txBody>
      </p:sp>
      <p:sp>
        <p:nvSpPr>
          <p:cNvPr id="52227" name="Slide Number Placeholder 3"/>
          <p:cNvSpPr>
            <a:spLocks noGrp="1"/>
          </p:cNvSpPr>
          <p:nvPr>
            <p:ph type="sldNum" sz="quarter" idx="5"/>
          </p:nvPr>
        </p:nvSpPr>
        <p:spPr>
          <a:noFill/>
        </p:spPr>
        <p:txBody>
          <a:bodyPr/>
          <a:lstStyle/>
          <a:p>
            <a:fld id="{CDDACDB4-806C-4362-929C-865EFF4A5139}" type="slidenum">
              <a:rPr lang="en-US" smtClean="0">
                <a:latin typeface="Times New Roman" pitchFamily="-123" charset="0"/>
                <a:ea typeface="ＭＳ Ｐゴシック" pitchFamily="-123" charset="-128"/>
                <a:cs typeface="ＭＳ Ｐゴシック" pitchFamily="-123" charset="-128"/>
              </a:rPr>
              <a:pPr/>
              <a:t>18</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3" name="Placeholder 2"/>
          <p:cNvSpPr>
            <a:spLocks noGrp="1" noRot="1" noChangeAspect="1" noChangeArrowheads="1" noTextEdit="1"/>
          </p:cNvSpPr>
          <p:nvPr>
            <p:ph type="sldImg"/>
          </p:nvPr>
        </p:nvSpPr>
        <p:spPr>
          <a:ln/>
        </p:spPr>
      </p:sp>
      <p:sp>
        <p:nvSpPr>
          <p:cNvPr id="54274"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Placeholder 2"/>
          <p:cNvSpPr>
            <a:spLocks noGrp="1" noRot="1" noChangeAspect="1" noChangeArrowheads="1" noTextEdit="1"/>
          </p:cNvSpPr>
          <p:nvPr>
            <p:ph type="sldImg"/>
          </p:nvPr>
        </p:nvSpPr>
        <p:spPr>
          <a:ln/>
        </p:spPr>
      </p:sp>
      <p:sp>
        <p:nvSpPr>
          <p:cNvPr id="19458"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1" name="Placeholder 2"/>
          <p:cNvSpPr>
            <a:spLocks noGrp="1" noRot="1" noChangeAspect="1" noChangeArrowheads="1" noTextEdit="1"/>
          </p:cNvSpPr>
          <p:nvPr>
            <p:ph type="sldImg"/>
          </p:nvPr>
        </p:nvSpPr>
        <p:spPr>
          <a:ln/>
        </p:spPr>
      </p:sp>
      <p:sp>
        <p:nvSpPr>
          <p:cNvPr id="56322" name="Placeholder 3"/>
          <p:cNvSpPr>
            <a:spLocks noGrp="1" noChangeArrowheads="1"/>
          </p:cNvSpPr>
          <p:nvPr>
            <p:ph type="body" idx="1"/>
          </p:nvPr>
        </p:nvSpPr>
        <p:spPr>
          <a:noFill/>
          <a:ln/>
        </p:spPr>
        <p:txBody>
          <a:bodyPr/>
          <a:lstStyle/>
          <a:p>
            <a:r>
              <a:rPr lang="en-US" smtClean="0">
                <a:latin typeface="Times New Roman" pitchFamily="-123" charset="0"/>
              </a:rPr>
              <a:t>Ask the participants to think about the facilitation in the content sessions yesterday and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69" name="Placeholder 2"/>
          <p:cNvSpPr>
            <a:spLocks noGrp="1" noRot="1" noChangeAspect="1" noChangeArrowheads="1" noTextEdit="1"/>
          </p:cNvSpPr>
          <p:nvPr>
            <p:ph type="sldImg"/>
          </p:nvPr>
        </p:nvSpPr>
        <p:spPr>
          <a:ln/>
        </p:spPr>
      </p:sp>
      <p:sp>
        <p:nvSpPr>
          <p:cNvPr id="58370"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7" name="Placeholder 2"/>
          <p:cNvSpPr>
            <a:spLocks noGrp="1" noRot="1" noChangeAspect="1" noChangeArrowheads="1" noTextEdit="1"/>
          </p:cNvSpPr>
          <p:nvPr>
            <p:ph type="sldImg"/>
          </p:nvPr>
        </p:nvSpPr>
        <p:spPr>
          <a:ln/>
        </p:spPr>
      </p:sp>
      <p:sp>
        <p:nvSpPr>
          <p:cNvPr id="60418"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5" name="Placeholder 2"/>
          <p:cNvSpPr>
            <a:spLocks noGrp="1" noRot="1" noChangeAspect="1" noChangeArrowheads="1" noTextEdit="1"/>
          </p:cNvSpPr>
          <p:nvPr>
            <p:ph type="sldImg"/>
          </p:nvPr>
        </p:nvSpPr>
        <p:spPr>
          <a:ln/>
        </p:spPr>
      </p:sp>
      <p:sp>
        <p:nvSpPr>
          <p:cNvPr id="62466"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3" name="Placeholder 2"/>
          <p:cNvSpPr>
            <a:spLocks noGrp="1" noRot="1" noChangeAspect="1" noChangeArrowheads="1" noTextEdit="1"/>
          </p:cNvSpPr>
          <p:nvPr>
            <p:ph type="sldImg"/>
          </p:nvPr>
        </p:nvSpPr>
        <p:spPr>
          <a:ln/>
        </p:spPr>
      </p:sp>
      <p:sp>
        <p:nvSpPr>
          <p:cNvPr id="64514" name="Placeholder 3"/>
          <p:cNvSpPr>
            <a:spLocks noGrp="1" noChangeArrowheads="1"/>
          </p:cNvSpPr>
          <p:nvPr>
            <p:ph type="body" idx="1"/>
          </p:nvPr>
        </p:nvSpPr>
        <p:spPr>
          <a:noFill/>
          <a:ln/>
        </p:spPr>
        <p:txBody>
          <a:bodyPr/>
          <a:lstStyle/>
          <a:p>
            <a:r>
              <a:rPr lang="en-US">
                <a:latin typeface="Times New Roman" pitchFamily="-123" charset="0"/>
              </a:rPr>
              <a:t>Need to allow the participants a few minutes to do the rich math task, see some possible solutions, and get prepared to view the video.</a:t>
            </a:r>
          </a:p>
          <a:p>
            <a:endParaRPr lang="en-US">
              <a:latin typeface="Times New Roman" pitchFamily="-123" charset="0"/>
            </a:endParaRPr>
          </a:p>
          <a:p>
            <a:r>
              <a:rPr lang="en-US">
                <a:latin typeface="Times New Roman" pitchFamily="-123" charset="0"/>
              </a:rPr>
              <a:t>Following the problem orientation then re-frame with the slide here.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1" name="Placeholder 2"/>
          <p:cNvSpPr>
            <a:spLocks noGrp="1" noRot="1" noChangeAspect="1" noChangeArrowheads="1" noTextEdit="1"/>
          </p:cNvSpPr>
          <p:nvPr>
            <p:ph type="sldImg"/>
          </p:nvPr>
        </p:nvSpPr>
        <p:spPr>
          <a:ln/>
        </p:spPr>
      </p:sp>
      <p:sp>
        <p:nvSpPr>
          <p:cNvPr id="66562" name="Rectangle 3"/>
          <p:cNvSpPr>
            <a:spLocks noGrp="1" noChangeArrowheads="1"/>
          </p:cNvSpPr>
          <p:nvPr>
            <p:ph type="body" idx="1"/>
          </p:nvPr>
        </p:nvSpPr>
        <p:spPr>
          <a:noFill/>
          <a:ln/>
        </p:spPr>
        <p:txBody>
          <a:bodyPr/>
          <a:lstStyle/>
          <a:p>
            <a:r>
              <a:rPr lang="en-US">
                <a:latin typeface="Times New Roman" pitchFamily="-123" charset="0"/>
              </a:rPr>
              <a:t>Introduce the group to the article: Primer on productive classroom conversations</a:t>
            </a:r>
          </a:p>
          <a:p>
            <a:r>
              <a:rPr lang="en-US">
                <a:latin typeface="Times New Roman" pitchFamily="-123" charset="0"/>
              </a:rPr>
              <a:t>Recognize the similarity between this and the last resource</a:t>
            </a:r>
          </a:p>
          <a:p>
            <a:r>
              <a:rPr lang="en-US">
                <a:latin typeface="Times New Roman" pitchFamily="-123" charset="0"/>
              </a:rPr>
              <a:t>Explain the source for the reading:  University of Washington School of Education- Science Group- Mark Winch</a:t>
            </a:r>
          </a:p>
          <a:p>
            <a:endParaRPr lang="en-US">
              <a:latin typeface="Times New Roman" pitchFamily="-123" charset="0"/>
            </a:endParaRPr>
          </a:p>
          <a:p>
            <a:r>
              <a:rPr lang="en-US">
                <a:latin typeface="Times New Roman" pitchFamily="-123" charset="0"/>
              </a:rPr>
              <a:t>Assign reading: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09" name="Placeholder 2"/>
          <p:cNvSpPr>
            <a:spLocks noGrp="1" noRot="1" noChangeAspect="1" noChangeArrowheads="1" noTextEdit="1"/>
          </p:cNvSpPr>
          <p:nvPr>
            <p:ph type="sldImg"/>
          </p:nvPr>
        </p:nvSpPr>
        <p:spPr>
          <a:ln/>
        </p:spPr>
      </p:sp>
      <p:sp>
        <p:nvSpPr>
          <p:cNvPr id="68610" name="Rectangle 3"/>
          <p:cNvSpPr>
            <a:spLocks noGrp="1" noChangeArrowheads="1"/>
          </p:cNvSpPr>
          <p:nvPr>
            <p:ph type="body" idx="1"/>
          </p:nvPr>
        </p:nvSpPr>
        <p:spPr>
          <a:noFill/>
          <a:ln/>
        </p:spPr>
        <p:txBody>
          <a:bodyPr/>
          <a:lstStyle/>
          <a:p>
            <a:r>
              <a:rPr lang="en-US">
                <a:latin typeface="Times New Roman" pitchFamily="-123" charset="0"/>
              </a:rPr>
              <a:t>Assign the reading and give the group about ten minutes to dig into the ideas in the text</a:t>
            </a:r>
          </a:p>
          <a:p>
            <a:r>
              <a:rPr lang="en-US">
                <a:latin typeface="Times New Roman" pitchFamily="-123" charset="0"/>
              </a:rPr>
              <a:t>The processing of this reading will happen when we re-watch the video case through the lens of the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7" name="Placeholder 2"/>
          <p:cNvSpPr>
            <a:spLocks noGrp="1" noRot="1" noChangeAspect="1" noChangeArrowheads="1" noTextEdit="1"/>
          </p:cNvSpPr>
          <p:nvPr>
            <p:ph type="sldImg"/>
          </p:nvPr>
        </p:nvSpPr>
        <p:spPr>
          <a:ln/>
        </p:spPr>
      </p:sp>
      <p:sp>
        <p:nvSpPr>
          <p:cNvPr id="70658"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a:ln/>
        </p:spPr>
      </p:sp>
      <p:sp>
        <p:nvSpPr>
          <p:cNvPr id="72706" name="Notes Placeholder 2"/>
          <p:cNvSpPr>
            <a:spLocks noGrp="1"/>
          </p:cNvSpPr>
          <p:nvPr>
            <p:ph type="body" idx="1"/>
          </p:nvPr>
        </p:nvSpPr>
        <p:spPr>
          <a:noFill/>
          <a:ln/>
        </p:spPr>
        <p:txBody>
          <a:bodyPr/>
          <a:lstStyle/>
          <a:p>
            <a:r>
              <a:rPr lang="en-US" smtClean="0">
                <a:latin typeface="Times New Roman" pitchFamily="-123" charset="0"/>
              </a:rPr>
              <a:t>Describe the tool kit that lives currently on a wiki-space that is set-up to support their continued exploration and lesson planning with these tools.</a:t>
            </a:r>
          </a:p>
          <a:p>
            <a:endParaRPr lang="en-US" smtClean="0">
              <a:latin typeface="Times New Roman" pitchFamily="-123" charset="0"/>
            </a:endParaRPr>
          </a:p>
          <a:p>
            <a:r>
              <a:rPr lang="en-US" smtClean="0">
                <a:latin typeface="Times New Roman" pitchFamily="-123" charset="0"/>
              </a:rPr>
              <a:t>Give them the handout that describes the location of the wiki (the URL) and also refer them to the book resource library for these tools.  </a:t>
            </a:r>
          </a:p>
        </p:txBody>
      </p:sp>
      <p:sp>
        <p:nvSpPr>
          <p:cNvPr id="4" name="Slide Number Placeholder 3"/>
          <p:cNvSpPr>
            <a:spLocks noGrp="1"/>
          </p:cNvSpPr>
          <p:nvPr>
            <p:ph type="sldNum" sz="quarter" idx="5"/>
          </p:nvPr>
        </p:nvSpPr>
        <p:spPr/>
        <p:txBody>
          <a:bodyPr/>
          <a:lstStyle/>
          <a:p>
            <a:pPr>
              <a:defRPr/>
            </a:pPr>
            <a:fld id="{7032D431-BF1F-4F51-BADE-4C7FB9004EB8}"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Placeholder 2"/>
          <p:cNvSpPr>
            <a:spLocks noGrp="1" noRot="1" noChangeAspect="1" noChangeArrowheads="1" noTextEdit="1"/>
          </p:cNvSpPr>
          <p:nvPr>
            <p:ph type="sldImg"/>
          </p:nvPr>
        </p:nvSpPr>
        <p:spPr>
          <a:ln/>
        </p:spPr>
      </p:sp>
      <p:sp>
        <p:nvSpPr>
          <p:cNvPr id="75779"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21506" name="Notes Placeholder 2"/>
          <p:cNvSpPr>
            <a:spLocks noGrp="1"/>
          </p:cNvSpPr>
          <p:nvPr>
            <p:ph type="body" idx="1"/>
          </p:nvPr>
        </p:nvSpPr>
        <p:spPr>
          <a:noFill/>
          <a:ln/>
        </p:spPr>
        <p:txBody>
          <a:bodyPr/>
          <a:lstStyle/>
          <a:p>
            <a:r>
              <a:rPr lang="en-US" smtClean="0">
                <a:latin typeface="Times New Roman" pitchFamily="-123" charset="0"/>
              </a:rPr>
              <a:t>Describe briefly the OMSP partnership for some of the guests in the room that don’t know about the MSP grant.</a:t>
            </a:r>
          </a:p>
          <a:p>
            <a:pPr>
              <a:buFontTx/>
              <a:buChar char="•"/>
            </a:pPr>
            <a:r>
              <a:rPr lang="en-US" smtClean="0">
                <a:latin typeface="Times New Roman" pitchFamily="-123" charset="0"/>
              </a:rPr>
              <a:t>Partners</a:t>
            </a:r>
          </a:p>
          <a:p>
            <a:pPr>
              <a:buFontTx/>
              <a:buChar char="•"/>
            </a:pPr>
            <a:r>
              <a:rPr lang="en-US" smtClean="0">
                <a:latin typeface="Times New Roman" pitchFamily="-123" charset="0"/>
              </a:rPr>
              <a:t>Funding</a:t>
            </a:r>
          </a:p>
          <a:p>
            <a:pPr>
              <a:buFontTx/>
              <a:buChar char="•"/>
            </a:pPr>
            <a:r>
              <a:rPr lang="en-US" smtClean="0">
                <a:latin typeface="Times New Roman" pitchFamily="-123" charset="0"/>
              </a:rPr>
              <a:t>Goals</a:t>
            </a:r>
          </a:p>
          <a:p>
            <a:pPr>
              <a:buFontTx/>
              <a:buChar char="•"/>
            </a:pPr>
            <a:r>
              <a:rPr lang="en-US" smtClean="0">
                <a:latin typeface="Times New Roman" pitchFamily="-123" charset="0"/>
              </a:rPr>
              <a:t>Continuation of work that many of us have been involved with for some time (you can reference NOLIMMIT and NCOSP)</a:t>
            </a:r>
          </a:p>
          <a:p>
            <a:pPr>
              <a:buFontTx/>
              <a:buChar char="•"/>
            </a:pPr>
            <a:endParaRPr lang="en-US" smtClean="0">
              <a:latin typeface="Times New Roman" pitchFamily="-123" charset="0"/>
            </a:endParaRPr>
          </a:p>
          <a:p>
            <a:pPr>
              <a:buFontTx/>
              <a:buChar char="•"/>
            </a:pPr>
            <a:endParaRPr lang="en-US" smtClean="0">
              <a:latin typeface="Times New Roman" pitchFamily="-123" charset="0"/>
            </a:endParaRPr>
          </a:p>
        </p:txBody>
      </p:sp>
      <p:sp>
        <p:nvSpPr>
          <p:cNvPr id="21507" name="Slide Number Placeholder 3"/>
          <p:cNvSpPr>
            <a:spLocks noGrp="1"/>
          </p:cNvSpPr>
          <p:nvPr>
            <p:ph type="sldNum" sz="quarter" idx="5"/>
          </p:nvPr>
        </p:nvSpPr>
        <p:spPr>
          <a:noFill/>
        </p:spPr>
        <p:txBody>
          <a:bodyPr/>
          <a:lstStyle/>
          <a:p>
            <a:fld id="{2125928E-C56A-466E-981C-8CDFE03721B6}" type="slidenum">
              <a:rPr lang="en-US" smtClean="0">
                <a:latin typeface="Times New Roman" pitchFamily="-123" charset="0"/>
                <a:ea typeface="ＭＳ Ｐゴシック" pitchFamily="-123" charset="-128"/>
                <a:cs typeface="ＭＳ Ｐゴシック" pitchFamily="-123" charset="-128"/>
              </a:rPr>
              <a:pPr/>
              <a:t>3</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Placeholder 2"/>
          <p:cNvSpPr>
            <a:spLocks noGrp="1" noRot="1" noChangeAspect="1" noChangeArrowheads="1" noTextEdit="1"/>
          </p:cNvSpPr>
          <p:nvPr>
            <p:ph type="sldImg"/>
          </p:nvPr>
        </p:nvSpPr>
        <p:spPr>
          <a:ln/>
        </p:spPr>
      </p:sp>
      <p:sp>
        <p:nvSpPr>
          <p:cNvPr id="76803"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Placeholder 2"/>
          <p:cNvSpPr>
            <a:spLocks noGrp="1" noRot="1" noChangeAspect="1" noChangeArrowheads="1" noTextEdit="1"/>
          </p:cNvSpPr>
          <p:nvPr>
            <p:ph type="sldImg"/>
          </p:nvPr>
        </p:nvSpPr>
        <p:spPr>
          <a:ln/>
        </p:spPr>
      </p:sp>
      <p:sp>
        <p:nvSpPr>
          <p:cNvPr id="23554"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a:ln/>
        </p:spPr>
      </p:sp>
      <p:sp>
        <p:nvSpPr>
          <p:cNvPr id="25602" name="Notes Placeholder 2"/>
          <p:cNvSpPr>
            <a:spLocks noGrp="1"/>
          </p:cNvSpPr>
          <p:nvPr>
            <p:ph type="body" idx="1"/>
          </p:nvPr>
        </p:nvSpPr>
        <p:spPr>
          <a:noFill/>
          <a:ln/>
        </p:spPr>
        <p:txBody>
          <a:bodyPr/>
          <a:lstStyle/>
          <a:p>
            <a:r>
              <a:rPr lang="en-US" smtClean="0">
                <a:latin typeface="Times New Roman" pitchFamily="-123" charset="0"/>
              </a:rPr>
              <a:t>Binder:</a:t>
            </a:r>
          </a:p>
          <a:p>
            <a:pPr>
              <a:buFontTx/>
              <a:buChar char="•"/>
            </a:pPr>
            <a:r>
              <a:rPr lang="en-US" smtClean="0">
                <a:latin typeface="Times New Roman" pitchFamily="-123" charset="0"/>
              </a:rPr>
              <a:t>Show them the location of the participant program</a:t>
            </a:r>
          </a:p>
          <a:p>
            <a:pPr>
              <a:buFontTx/>
              <a:buChar char="•"/>
            </a:pPr>
            <a:r>
              <a:rPr lang="en-US" smtClean="0">
                <a:latin typeface="Times New Roman" pitchFamily="-123" charset="0"/>
              </a:rPr>
              <a:t>The tabs are unmarked so you can organize as you wish</a:t>
            </a:r>
          </a:p>
          <a:p>
            <a:pPr>
              <a:buFontTx/>
              <a:buChar char="•"/>
            </a:pPr>
            <a:r>
              <a:rPr lang="en-US" smtClean="0">
                <a:latin typeface="Times New Roman" pitchFamily="-123" charset="0"/>
              </a:rPr>
              <a:t>Handouts in some cases</a:t>
            </a:r>
          </a:p>
          <a:p>
            <a:pPr>
              <a:buFontTx/>
              <a:buChar char="•"/>
            </a:pPr>
            <a:r>
              <a:rPr lang="en-US" smtClean="0">
                <a:latin typeface="Times New Roman" pitchFamily="-123" charset="0"/>
              </a:rPr>
              <a:t>Maps and general information in the back</a:t>
            </a:r>
          </a:p>
          <a:p>
            <a:pPr>
              <a:buFontTx/>
              <a:buChar char="•"/>
            </a:pPr>
            <a:r>
              <a:rPr lang="en-US" smtClean="0">
                <a:latin typeface="Times New Roman" pitchFamily="-123" charset="0"/>
              </a:rPr>
              <a:t>Optional evening activities</a:t>
            </a:r>
          </a:p>
          <a:p>
            <a:pPr>
              <a:buFontTx/>
              <a:buChar char="•"/>
            </a:pPr>
            <a:r>
              <a:rPr lang="en-US" smtClean="0">
                <a:latin typeface="Times New Roman" pitchFamily="-123" charset="0"/>
              </a:rPr>
              <a:t>No school groups this year so swimming doesn’t need to be on the sly</a:t>
            </a:r>
          </a:p>
          <a:p>
            <a:pPr>
              <a:buFontTx/>
              <a:buChar char="•"/>
            </a:pPr>
            <a:endParaRPr lang="en-US" smtClean="0">
              <a:latin typeface="Times New Roman" pitchFamily="-123" charset="0"/>
            </a:endParaRPr>
          </a:p>
          <a:p>
            <a:endParaRPr lang="en-US" smtClean="0">
              <a:latin typeface="Times New Roman" pitchFamily="-123" charset="0"/>
            </a:endParaRPr>
          </a:p>
        </p:txBody>
      </p:sp>
      <p:sp>
        <p:nvSpPr>
          <p:cNvPr id="25603" name="Slide Number Placeholder 3"/>
          <p:cNvSpPr>
            <a:spLocks noGrp="1"/>
          </p:cNvSpPr>
          <p:nvPr>
            <p:ph type="sldNum" sz="quarter" idx="5"/>
          </p:nvPr>
        </p:nvSpPr>
        <p:spPr>
          <a:noFill/>
        </p:spPr>
        <p:txBody>
          <a:bodyPr/>
          <a:lstStyle/>
          <a:p>
            <a:fld id="{ACC1D9A8-8582-436A-80DC-43AC51585D09}" type="slidenum">
              <a:rPr lang="en-US" smtClean="0">
                <a:latin typeface="Times New Roman" pitchFamily="-123" charset="0"/>
                <a:ea typeface="ＭＳ Ｐゴシック" pitchFamily="-123" charset="-128"/>
                <a:cs typeface="ＭＳ Ｐゴシック" pitchFamily="-123" charset="-128"/>
              </a:rPr>
              <a:pPr/>
              <a:t>5</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a:ln/>
        </p:spPr>
      </p:sp>
      <p:sp>
        <p:nvSpPr>
          <p:cNvPr id="27650" name="Notes Placeholder 2"/>
          <p:cNvSpPr>
            <a:spLocks noGrp="1"/>
          </p:cNvSpPr>
          <p:nvPr>
            <p:ph type="body" idx="1"/>
          </p:nvPr>
        </p:nvSpPr>
        <p:spPr>
          <a:noFill/>
          <a:ln/>
        </p:spPr>
        <p:txBody>
          <a:bodyPr/>
          <a:lstStyle/>
          <a:p>
            <a:r>
              <a:rPr lang="en-US" smtClean="0">
                <a:latin typeface="Times New Roman" pitchFamily="-123" charset="0"/>
              </a:rPr>
              <a:t>Explain that the group of facilitators meets nightly following the sessions to go over the feedback so please give us feedback so we can make your stay more enjoyable.</a:t>
            </a:r>
          </a:p>
          <a:p>
            <a:endParaRPr lang="en-US" smtClean="0">
              <a:latin typeface="Times New Roman" pitchFamily="-123" charset="0"/>
            </a:endParaRPr>
          </a:p>
          <a:p>
            <a:endParaRPr lang="en-US" smtClean="0">
              <a:latin typeface="Times New Roman" pitchFamily="-123" charset="0"/>
            </a:endParaRPr>
          </a:p>
        </p:txBody>
      </p:sp>
      <p:sp>
        <p:nvSpPr>
          <p:cNvPr id="27651" name="Slide Number Placeholder 3"/>
          <p:cNvSpPr>
            <a:spLocks noGrp="1"/>
          </p:cNvSpPr>
          <p:nvPr>
            <p:ph type="sldNum" sz="quarter" idx="5"/>
          </p:nvPr>
        </p:nvSpPr>
        <p:spPr>
          <a:noFill/>
        </p:spPr>
        <p:txBody>
          <a:bodyPr/>
          <a:lstStyle/>
          <a:p>
            <a:fld id="{FA4AABF2-8ECA-4DB4-923B-F0B45FE8B6DC}" type="slidenum">
              <a:rPr lang="en-US" smtClean="0">
                <a:latin typeface="Times New Roman" pitchFamily="-123" charset="0"/>
                <a:ea typeface="ＭＳ Ｐゴシック" pitchFamily="-123" charset="-128"/>
                <a:cs typeface="ＭＳ Ｐゴシック" pitchFamily="-123" charset="-128"/>
              </a:rPr>
              <a:pPr/>
              <a:t>6</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Placeholder 2"/>
          <p:cNvSpPr>
            <a:spLocks noGrp="1" noRot="1" noChangeAspect="1" noChangeArrowheads="1" noTextEdit="1"/>
          </p:cNvSpPr>
          <p:nvPr>
            <p:ph type="sldImg"/>
          </p:nvPr>
        </p:nvSpPr>
        <p:spPr>
          <a:ln/>
        </p:spPr>
      </p:sp>
      <p:sp>
        <p:nvSpPr>
          <p:cNvPr id="29698" name="Placeholder 3"/>
          <p:cNvSpPr>
            <a:spLocks noGrp="1" noChangeArrowheads="1"/>
          </p:cNvSpPr>
          <p:nvPr>
            <p:ph type="body" idx="1"/>
          </p:nvPr>
        </p:nvSpPr>
        <p:spPr>
          <a:noFill/>
          <a:ln/>
        </p:spPr>
        <p:txBody>
          <a:bodyPr/>
          <a:lstStyle/>
          <a:p>
            <a:endParaRPr lang="en-US">
              <a:latin typeface="Times New Roman" pitchFamily="-123"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a:ln/>
        </p:spPr>
      </p:sp>
      <p:sp>
        <p:nvSpPr>
          <p:cNvPr id="31746" name="Notes Placeholder 2"/>
          <p:cNvSpPr>
            <a:spLocks noGrp="1"/>
          </p:cNvSpPr>
          <p:nvPr>
            <p:ph type="body" idx="1"/>
          </p:nvPr>
        </p:nvSpPr>
        <p:spPr>
          <a:noFill/>
          <a:ln/>
        </p:spPr>
        <p:txBody>
          <a:bodyPr/>
          <a:lstStyle/>
          <a:p>
            <a:r>
              <a:rPr lang="en-US" smtClean="0">
                <a:latin typeface="Times New Roman" pitchFamily="-123" charset="0"/>
              </a:rPr>
              <a:t>Remind the group of our focus for the last year which was introduced at the last summer institute.</a:t>
            </a:r>
          </a:p>
          <a:p>
            <a:endParaRPr lang="en-US" smtClean="0">
              <a:latin typeface="Times New Roman" pitchFamily="-123" charset="0"/>
            </a:endParaRPr>
          </a:p>
          <a:p>
            <a:r>
              <a:rPr lang="en-US" smtClean="0">
                <a:latin typeface="Times New Roman" pitchFamily="-123" charset="0"/>
              </a:rPr>
              <a:t>All except for those outside the OMSP group have been through assessment for learning introduction and level one.</a:t>
            </a:r>
          </a:p>
          <a:p>
            <a:endParaRPr lang="en-US" smtClean="0">
              <a:latin typeface="Times New Roman" pitchFamily="-123" charset="0"/>
            </a:endParaRPr>
          </a:p>
          <a:p>
            <a:r>
              <a:rPr lang="en-US" smtClean="0">
                <a:latin typeface="Times New Roman" pitchFamily="-123" charset="0"/>
              </a:rPr>
              <a:t>You have been implementing these ideas in your classrooms with your PLCs?</a:t>
            </a:r>
          </a:p>
          <a:p>
            <a:endParaRPr lang="en-US" smtClean="0">
              <a:latin typeface="Times New Roman" pitchFamily="-123" charset="0"/>
            </a:endParaRPr>
          </a:p>
          <a:p>
            <a:r>
              <a:rPr lang="en-US" smtClean="0">
                <a:latin typeface="Times New Roman" pitchFamily="-123" charset="0"/>
              </a:rPr>
              <a:t>We are going to spend some time at the beginning here reflecting on this work and hearing from each other about how this implementation of FA is going.</a:t>
            </a:r>
          </a:p>
          <a:p>
            <a:endParaRPr lang="en-US" smtClean="0">
              <a:latin typeface="Times New Roman" pitchFamily="-123" charset="0"/>
            </a:endParaRPr>
          </a:p>
          <a:p>
            <a:r>
              <a:rPr lang="en-US" smtClean="0">
                <a:latin typeface="Times New Roman" pitchFamily="-123" charset="0"/>
              </a:rPr>
              <a:t>Note:  We understand that this work takes time and want to offer you this time here to consider where you have been and what you are interested in spending more time working on.</a:t>
            </a:r>
          </a:p>
          <a:p>
            <a:endParaRPr lang="en-US" smtClean="0">
              <a:latin typeface="Times New Roman" pitchFamily="-123" charset="0"/>
            </a:endParaRPr>
          </a:p>
          <a:p>
            <a:r>
              <a:rPr lang="en-US" smtClean="0">
                <a:latin typeface="Times New Roman" pitchFamily="-123" charset="0"/>
              </a:rPr>
              <a:t>Segue into quick Dylan Wiliam video that recaps the strategies in FA to prime the pump so to speak here is one of the foremost researchers live from the UK (not really just a tape) to do a quick down and dirty 1:30 review.</a:t>
            </a:r>
          </a:p>
        </p:txBody>
      </p:sp>
      <p:sp>
        <p:nvSpPr>
          <p:cNvPr id="31747" name="Slide Number Placeholder 3"/>
          <p:cNvSpPr>
            <a:spLocks noGrp="1"/>
          </p:cNvSpPr>
          <p:nvPr>
            <p:ph type="sldNum" sz="quarter" idx="5"/>
          </p:nvPr>
        </p:nvSpPr>
        <p:spPr>
          <a:noFill/>
        </p:spPr>
        <p:txBody>
          <a:bodyPr/>
          <a:lstStyle/>
          <a:p>
            <a:fld id="{B0F5DBEC-11EE-4576-9CAA-B458ADF58D63}" type="slidenum">
              <a:rPr lang="en-US" smtClean="0">
                <a:latin typeface="Times New Roman" pitchFamily="-123" charset="0"/>
                <a:ea typeface="ＭＳ Ｐゴシック" pitchFamily="-123" charset="-128"/>
                <a:cs typeface="ＭＳ Ｐゴシック" pitchFamily="-123" charset="-128"/>
              </a:rPr>
              <a:pPr/>
              <a:t>8</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p:spPr>
        <p:txBody>
          <a:bodyPr/>
          <a:lstStyle/>
          <a:p>
            <a:r>
              <a:rPr lang="en-US" smtClean="0">
                <a:latin typeface="Times New Roman" pitchFamily="-123" charset="0"/>
              </a:rPr>
              <a:t>If you have been in the partnership then you will have had some exposure to these ideas if not you can reflect on your FA practice and answer individually.</a:t>
            </a:r>
          </a:p>
        </p:txBody>
      </p:sp>
      <p:sp>
        <p:nvSpPr>
          <p:cNvPr id="33795" name="Slide Number Placeholder 3"/>
          <p:cNvSpPr>
            <a:spLocks noGrp="1"/>
          </p:cNvSpPr>
          <p:nvPr>
            <p:ph type="sldNum" sz="quarter" idx="5"/>
          </p:nvPr>
        </p:nvSpPr>
        <p:spPr>
          <a:noFill/>
        </p:spPr>
        <p:txBody>
          <a:bodyPr/>
          <a:lstStyle/>
          <a:p>
            <a:fld id="{55F784EA-05BA-4880-8A2B-DE91E3AB89CA}" type="slidenum">
              <a:rPr lang="en-US" smtClean="0">
                <a:latin typeface="Times New Roman" pitchFamily="-123" charset="0"/>
                <a:ea typeface="ＭＳ Ｐゴシック" pitchFamily="-123" charset="-128"/>
                <a:cs typeface="ＭＳ Ｐゴシック" pitchFamily="-123" charset="-128"/>
              </a:rPr>
              <a:pPr/>
              <a:t>9</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DE650C83-255C-48B3-B247-B11518C21E29}" type="datetimeFigureOut">
              <a:rPr lang="en-US"/>
              <a:pPr>
                <a:defRPr/>
              </a:pPr>
              <a:t>7/27/10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6A50AC-D148-4470-888F-F2A628C6E1A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9873C1F-7CBC-4FB4-8B57-658D7AF1D220}" type="datetimeFigureOut">
              <a:rPr lang="en-US"/>
              <a:pPr>
                <a:defRPr/>
              </a:pPr>
              <a:t>7/27/10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2192EE9-00DC-4B50-AC40-2829C513FFE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8CF9C38A-D387-44F9-8BBE-F284393891A4}" type="datetimeFigureOut">
              <a:rPr lang="en-US"/>
              <a:pPr>
                <a:defRPr/>
              </a:pPr>
              <a:t>7/27/10</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B856950-A624-4D9C-A7D5-B3CCCBFD95D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F3412F41-9D45-434A-BE1A-9D702A7BC9D8}" type="datetimeFigureOut">
              <a:rPr lang="en-US"/>
              <a:pPr>
                <a:defRPr/>
              </a:pPr>
              <a:t>7/27/10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81C257-C667-4E13-9698-4672DF1A314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4CD1855B-585F-41AD-B563-4B83B8435144}" type="datetimeFigureOut">
              <a:rPr lang="en-US"/>
              <a:pPr>
                <a:defRPr/>
              </a:pPr>
              <a:t>7/27/10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EBDF956-D533-4489-A552-F9D8A9E72E8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FD49C20-5A58-4EBF-87FD-615425515B67}" type="datetimeFigureOut">
              <a:rPr lang="en-US"/>
              <a:pPr>
                <a:defRPr/>
              </a:pPr>
              <a:t>7/27/10</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CC1280-E500-4F1A-8DF3-2AF257862B6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8DABFF09-A39C-4C03-B1D7-1219A03624AD}" type="datetimeFigureOut">
              <a:rPr lang="en-US"/>
              <a:pPr>
                <a:defRPr/>
              </a:pPr>
              <a:t>7/27/10</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9B68491-70D7-4069-9330-29FA6255A42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31F6D180-1750-4D3B-93D1-CAD10DA1406D}" type="datetimeFigureOut">
              <a:rPr lang="en-US"/>
              <a:pPr>
                <a:defRPr/>
              </a:pPr>
              <a:t>7/27/10</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B51C3A5-58BD-4CDE-B108-6754B241FA3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EB113D0-BFEB-4831-8FDA-96E989B3D1AE}" type="datetimeFigureOut">
              <a:rPr lang="en-US"/>
              <a:pPr>
                <a:defRPr/>
              </a:pPr>
              <a:t>7/27/10</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2BA1E77-1252-45B5-A909-745E75B7775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B49F059-7BFD-4BFF-9BDE-2472A5669597}" type="datetimeFigureOut">
              <a:rPr lang="en-US"/>
              <a:pPr>
                <a:defRPr/>
              </a:pPr>
              <a:t>7/27/10</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099336A-2A5D-4EC6-9C5F-59295D72EA7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7A6CAB6-2711-489F-9A3B-71AAA4EDD445}" type="datetimeFigureOut">
              <a:rPr lang="en-US"/>
              <a:pPr>
                <a:defRPr/>
              </a:pPr>
              <a:t>7/27/10</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59B9E5-5FEF-4159-9F8D-71C604E11E6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55DAF5B-61A6-47D8-87CE-B569D134B66A}" type="datetimeFigureOut">
              <a:rPr lang="en-US"/>
              <a:pPr>
                <a:defRPr/>
              </a:pPr>
              <a:t>7/27/10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C360C51-1F4A-4905-9856-F7B95025593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6"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pPr>
              <a:defRPr/>
            </a:pPr>
            <a:fld id="{0936E637-A32F-413E-8556-463F52C06F45}" type="datetimeFigureOut">
              <a:rPr lang="en-US"/>
              <a:pPr>
                <a:defRPr/>
              </a:pPr>
              <a:t>7/27/10</a:t>
            </a:fld>
            <a:endParaRPr lang="en-US"/>
          </a:p>
        </p:txBody>
      </p:sp>
      <p:sp>
        <p:nvSpPr>
          <p:cNvPr id="10035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pPr>
              <a:defRPr/>
            </a:pPr>
            <a:endParaRPr lang="en-US"/>
          </a:p>
        </p:txBody>
      </p:sp>
      <p:sp>
        <p:nvSpPr>
          <p:cNvPr id="100358"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atin typeface="Verdana" pitchFamily="34" charset="0"/>
                <a:ea typeface="+mn-ea"/>
                <a:cs typeface="+mn-cs"/>
              </a:defRPr>
            </a:lvl1pPr>
          </a:lstStyle>
          <a:p>
            <a:pPr>
              <a:defRPr/>
            </a:pPr>
            <a:fld id="{FF421AF3-8FCE-4428-86EB-0C627235FDB2}" type="slidenum">
              <a:rPr lang="en-US"/>
              <a:pPr>
                <a:defRPr/>
              </a:pPr>
              <a:t>‹#›</a:t>
            </a:fld>
            <a:endParaRPr lang="en-US"/>
          </a:p>
        </p:txBody>
      </p:sp>
      <p:sp>
        <p:nvSpPr>
          <p:cNvPr id="100359"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pPr algn="ctr">
              <a:defRPr/>
            </a:pPr>
            <a:endParaRPr lang="en-US">
              <a:latin typeface="Times New Roman" pitchFamily="18" charset="0"/>
              <a:ea typeface="+mn-ea"/>
              <a:cs typeface="+mn-cs"/>
            </a:endParaRPr>
          </a:p>
        </p:txBody>
      </p:sp>
      <p:sp>
        <p:nvSpPr>
          <p:cNvPr id="100360" name="Line 8"/>
          <p:cNvSpPr>
            <a:spLocks noChangeShapeType="1"/>
          </p:cNvSpPr>
          <p:nvPr/>
        </p:nvSpPr>
        <p:spPr bwMode="auto">
          <a:xfrm>
            <a:off x="457200" y="1447800"/>
            <a:ext cx="8077200" cy="0"/>
          </a:xfrm>
          <a:prstGeom prst="line">
            <a:avLst/>
          </a:prstGeom>
          <a:noFill/>
          <a:ln w="19050">
            <a:solidFill>
              <a:schemeClr val="tx2"/>
            </a:solidFill>
            <a:round/>
            <a:headEnd/>
            <a:tailEnd/>
          </a:ln>
          <a:effectLst/>
        </p:spPr>
        <p:txBody>
          <a:bodyPr/>
          <a:lstStyle/>
          <a:p>
            <a:pPr eaLnBrk="0" hangingPunct="0">
              <a:defRPr/>
            </a:pPr>
            <a:endParaRPr lang="en-US" sz="1800">
              <a:latin typeface="Verdana" pitchFamily="34" charset="0"/>
              <a:ea typeface="+mn-ea"/>
              <a:cs typeface="+mn-cs"/>
            </a:endParaRPr>
          </a:p>
        </p:txBody>
      </p:sp>
      <p:sp>
        <p:nvSpPr>
          <p:cNvPr id="100361"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pPr algn="ctr">
              <a:defRPr/>
            </a:pPr>
            <a:endParaRPr lang="en-US">
              <a:latin typeface="Times New Roman" pitchFamily="18" charset="0"/>
              <a:ea typeface="+mn-ea"/>
              <a:cs typeface="+mn-cs"/>
            </a:endParaRPr>
          </a:p>
        </p:txBody>
      </p:sp>
      <p:sp>
        <p:nvSpPr>
          <p:cNvPr id="100362"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pPr algn="ctr">
              <a:defRPr/>
            </a:pPr>
            <a:endParaRPr lang="en-US">
              <a:latin typeface="Times New Roman"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3676" r:id="rId1"/>
    <p:sldLayoutId id="2147483675" r:id="rId2"/>
    <p:sldLayoutId id="2147483674" r:id="rId3"/>
    <p:sldLayoutId id="2147483673" r:id="rId4"/>
    <p:sldLayoutId id="2147483672" r:id="rId5"/>
    <p:sldLayoutId id="2147483671" r:id="rId6"/>
    <p:sldLayoutId id="2147483670" r:id="rId7"/>
    <p:sldLayoutId id="2147483669" r:id="rId8"/>
    <p:sldLayoutId id="2147483668" r:id="rId9"/>
    <p:sldLayoutId id="2147483667" r:id="rId10"/>
    <p:sldLayoutId id="2147483666" r:id="rId11"/>
    <p:sldLayoutId id="2147483665" r:id="rId12"/>
  </p:sldLayoutIdLst>
  <p:timing>
    <p:tnLst>
      <p:par>
        <p:cTn id="1" dur="indefinite" restart="never" nodeType="tmRoot"/>
      </p:par>
    </p:tnLst>
  </p:timing>
  <p:txStyles>
    <p:titleStyle>
      <a:lvl1pPr algn="l" rtl="0" eaLnBrk="0" fontAlgn="base" hangingPunct="0">
        <a:spcBef>
          <a:spcPct val="0"/>
        </a:spcBef>
        <a:spcAft>
          <a:spcPct val="0"/>
        </a:spcAft>
        <a:defRPr sz="4400">
          <a:solidFill>
            <a:schemeClr val="tx2"/>
          </a:solidFill>
          <a:latin typeface="+mj-lt"/>
          <a:ea typeface="ＭＳ Ｐゴシック" pitchFamily="-123" charset="-128"/>
          <a:cs typeface="ＭＳ Ｐゴシック" pitchFamily="-123" charset="-128"/>
        </a:defRPr>
      </a:lvl1pPr>
      <a:lvl2pPr algn="l" rtl="0" eaLnBrk="0" fontAlgn="base" hangingPunct="0">
        <a:spcBef>
          <a:spcPct val="0"/>
        </a:spcBef>
        <a:spcAft>
          <a:spcPct val="0"/>
        </a:spcAft>
        <a:defRPr sz="4400">
          <a:solidFill>
            <a:schemeClr val="tx2"/>
          </a:solidFill>
          <a:latin typeface="Garamond" pitchFamily="18" charset="0"/>
          <a:ea typeface="ＭＳ Ｐゴシック" pitchFamily="-123" charset="-128"/>
          <a:cs typeface="ＭＳ Ｐゴシック" pitchFamily="-123" charset="-128"/>
        </a:defRPr>
      </a:lvl2pPr>
      <a:lvl3pPr algn="l" rtl="0" eaLnBrk="0" fontAlgn="base" hangingPunct="0">
        <a:spcBef>
          <a:spcPct val="0"/>
        </a:spcBef>
        <a:spcAft>
          <a:spcPct val="0"/>
        </a:spcAft>
        <a:defRPr sz="4400">
          <a:solidFill>
            <a:schemeClr val="tx2"/>
          </a:solidFill>
          <a:latin typeface="Garamond" pitchFamily="18" charset="0"/>
          <a:ea typeface="ＭＳ Ｐゴシック" pitchFamily="-123" charset="-128"/>
          <a:cs typeface="ＭＳ Ｐゴシック" pitchFamily="-123" charset="-128"/>
        </a:defRPr>
      </a:lvl3pPr>
      <a:lvl4pPr algn="l" rtl="0" eaLnBrk="0" fontAlgn="base" hangingPunct="0">
        <a:spcBef>
          <a:spcPct val="0"/>
        </a:spcBef>
        <a:spcAft>
          <a:spcPct val="0"/>
        </a:spcAft>
        <a:defRPr sz="4400">
          <a:solidFill>
            <a:schemeClr val="tx2"/>
          </a:solidFill>
          <a:latin typeface="Garamond" pitchFamily="18" charset="0"/>
          <a:ea typeface="ＭＳ Ｐゴシック" pitchFamily="-123" charset="-128"/>
          <a:cs typeface="ＭＳ Ｐゴシック" pitchFamily="-123" charset="-128"/>
        </a:defRPr>
      </a:lvl4pPr>
      <a:lvl5pPr algn="l" rtl="0" eaLnBrk="0" fontAlgn="base" hangingPunct="0">
        <a:spcBef>
          <a:spcPct val="0"/>
        </a:spcBef>
        <a:spcAft>
          <a:spcPct val="0"/>
        </a:spcAft>
        <a:defRPr sz="4400">
          <a:solidFill>
            <a:schemeClr val="tx2"/>
          </a:solidFill>
          <a:latin typeface="Garamond" pitchFamily="18" charset="0"/>
          <a:ea typeface="ＭＳ Ｐゴシック" pitchFamily="-123" charset="-128"/>
          <a:cs typeface="ＭＳ Ｐゴシック" pitchFamily="-123" charset="-128"/>
        </a:defRPr>
      </a:lvl5pPr>
      <a:lvl6pPr marL="457200" algn="l" rtl="0" fontAlgn="base">
        <a:spcBef>
          <a:spcPct val="0"/>
        </a:spcBef>
        <a:spcAft>
          <a:spcPct val="0"/>
        </a:spcAft>
        <a:defRPr sz="4400">
          <a:solidFill>
            <a:schemeClr val="tx2"/>
          </a:solidFill>
          <a:latin typeface="Garamond" pitchFamily="18" charset="0"/>
        </a:defRPr>
      </a:lvl6pPr>
      <a:lvl7pPr marL="914400" algn="l" rtl="0" fontAlgn="base">
        <a:spcBef>
          <a:spcPct val="0"/>
        </a:spcBef>
        <a:spcAft>
          <a:spcPct val="0"/>
        </a:spcAft>
        <a:defRPr sz="4400">
          <a:solidFill>
            <a:schemeClr val="tx2"/>
          </a:solidFill>
          <a:latin typeface="Garamond" pitchFamily="18" charset="0"/>
        </a:defRPr>
      </a:lvl7pPr>
      <a:lvl8pPr marL="1371600" algn="l" rtl="0" fontAlgn="base">
        <a:spcBef>
          <a:spcPct val="0"/>
        </a:spcBef>
        <a:spcAft>
          <a:spcPct val="0"/>
        </a:spcAft>
        <a:defRPr sz="4400">
          <a:solidFill>
            <a:schemeClr val="tx2"/>
          </a:solidFill>
          <a:latin typeface="Garamond" pitchFamily="18" charset="0"/>
        </a:defRPr>
      </a:lvl8pPr>
      <a:lvl9pPr marL="1828800" algn="l" rtl="0" fontAlgn="base">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bg2"/>
        </a:buClr>
        <a:buSzPct val="75000"/>
        <a:buFont typeface="Wingdings" pitchFamily="-123" charset="2"/>
        <a:buChar char="p"/>
        <a:defRPr sz="28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Clr>
          <a:schemeClr val="tx2"/>
        </a:buClr>
        <a:buSzPct val="75000"/>
        <a:buFont typeface="Wingdings" pitchFamily="-123" charset="2"/>
        <a:buChar char="n"/>
        <a:defRPr sz="2400">
          <a:solidFill>
            <a:schemeClr val="tx1"/>
          </a:solidFill>
          <a:latin typeface="+mn-lt"/>
          <a:ea typeface="ＭＳ Ｐゴシック" pitchFamily="-123" charset="-128"/>
        </a:defRPr>
      </a:lvl2pPr>
      <a:lvl3pPr marL="1143000" indent="-228600" algn="l" rtl="0" eaLnBrk="0" fontAlgn="base" hangingPunct="0">
        <a:spcBef>
          <a:spcPct val="20000"/>
        </a:spcBef>
        <a:spcAft>
          <a:spcPct val="0"/>
        </a:spcAft>
        <a:buClr>
          <a:schemeClr val="accent1"/>
        </a:buClr>
        <a:buSzPct val="65000"/>
        <a:buFont typeface="Wingdings" pitchFamily="-123" charset="2"/>
        <a:buChar char="p"/>
        <a:defRPr sz="2000">
          <a:solidFill>
            <a:schemeClr val="tx1"/>
          </a:solidFill>
          <a:latin typeface="+mn-lt"/>
          <a:ea typeface="ＭＳ Ｐゴシック" pitchFamily="-123" charset="-128"/>
        </a:defRPr>
      </a:lvl3pPr>
      <a:lvl4pPr marL="1600200" indent="-228600" algn="l" rtl="0" eaLnBrk="0" fontAlgn="base" hangingPunct="0">
        <a:spcBef>
          <a:spcPct val="20000"/>
        </a:spcBef>
        <a:spcAft>
          <a:spcPct val="0"/>
        </a:spcAft>
        <a:buClr>
          <a:schemeClr val="bg2"/>
        </a:buClr>
        <a:buFont typeface="Wingdings" pitchFamily="-123" charset="2"/>
        <a:buChar char="§"/>
        <a:defRPr>
          <a:solidFill>
            <a:schemeClr val="tx1"/>
          </a:solidFill>
          <a:latin typeface="+mn-lt"/>
          <a:ea typeface="ＭＳ Ｐゴシック" pitchFamily="-123" charset="-128"/>
        </a:defRPr>
      </a:lvl4pPr>
      <a:lvl5pPr marL="2057400" indent="-228600" algn="l" rtl="0" eaLnBrk="0" fontAlgn="base" hangingPunct="0">
        <a:spcBef>
          <a:spcPct val="20000"/>
        </a:spcBef>
        <a:spcAft>
          <a:spcPct val="0"/>
        </a:spcAft>
        <a:buClr>
          <a:schemeClr val="tx2"/>
        </a:buClr>
        <a:buSzPct val="80000"/>
        <a:buFont typeface="Wingdings" pitchFamily="-123" charset="2"/>
        <a:buChar char="§"/>
        <a:defRPr>
          <a:solidFill>
            <a:schemeClr val="tx1"/>
          </a:solidFill>
          <a:latin typeface="+mn-lt"/>
          <a:ea typeface="ＭＳ Ｐゴシック" pitchFamily="-123" charset="-128"/>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1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4"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hyperlink" Target="http://www.nap.edu/catalog/9853.html" TargetMode="External"/><Relationship Id="rId5"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1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4" Type="http://schemas.openxmlformats.org/officeDocument/2006/relationships/image" Target="../media/image2.png"/><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8.gif"/><Relationship Id="rId4" Type="http://schemas.openxmlformats.org/officeDocument/2006/relationships/image" Target="../media/image4.jpeg"/><Relationship Id="rId5" Type="http://schemas.openxmlformats.org/officeDocument/2006/relationships/image" Target="../media/image5.jpeg"/><Relationship Id="rId7"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2.png"/><Relationship Id="rId6"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hyperlink" Target="http://tools4teachingscience.org/"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9.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10.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Rectangle 3"/>
          <p:cNvSpPr>
            <a:spLocks noGrp="1" noChangeArrowheads="1"/>
          </p:cNvSpPr>
          <p:nvPr>
            <p:ph type="subTitle" idx="4294967295"/>
          </p:nvPr>
        </p:nvSpPr>
        <p:spPr>
          <a:xfrm>
            <a:off x="1654175" y="4311650"/>
            <a:ext cx="5635625" cy="1285875"/>
          </a:xfrm>
        </p:spPr>
        <p:txBody>
          <a:bodyPr lIns="92075" tIns="46038" rIns="92075" bIns="46038"/>
          <a:lstStyle/>
          <a:p>
            <a:pPr marL="0" indent="0" algn="ctr" eaLnBrk="1" hangingPunct="1">
              <a:lnSpc>
                <a:spcPct val="80000"/>
              </a:lnSpc>
              <a:buFont typeface="Wingdings" pitchFamily="-123" charset="2"/>
              <a:buNone/>
            </a:pPr>
            <a:endParaRPr lang="en-US" sz="1900" smtClean="0">
              <a:latin typeface="Arial" pitchFamily="-123" charset="0"/>
            </a:endParaRPr>
          </a:p>
          <a:p>
            <a:pPr marL="0" indent="0" algn="ctr" eaLnBrk="1" hangingPunct="1">
              <a:lnSpc>
                <a:spcPct val="80000"/>
              </a:lnSpc>
              <a:buFont typeface="Wingdings" pitchFamily="-123" charset="2"/>
              <a:buNone/>
            </a:pPr>
            <a:endParaRPr lang="en-US" sz="1900" smtClean="0">
              <a:latin typeface="Arial" pitchFamily="-123" charset="0"/>
            </a:endParaRPr>
          </a:p>
        </p:txBody>
      </p:sp>
      <p:pic>
        <p:nvPicPr>
          <p:cNvPr id="16386" name="Picture 4" descr="Jade Lake Upper Basin #2.jpg"/>
          <p:cNvPicPr>
            <a:picLocks noChangeAspect="1"/>
          </p:cNvPicPr>
          <p:nvPr/>
        </p:nvPicPr>
        <p:blipFill>
          <a:blip r:embed="rId3"/>
          <a:srcRect/>
          <a:stretch>
            <a:fillRect/>
          </a:stretch>
        </p:blipFill>
        <p:spPr bwMode="auto">
          <a:xfrm>
            <a:off x="1143000" y="1600200"/>
            <a:ext cx="6934200" cy="4191000"/>
          </a:xfrm>
          <a:prstGeom prst="rect">
            <a:avLst/>
          </a:prstGeom>
          <a:noFill/>
          <a:ln w="9525">
            <a:noFill/>
            <a:miter lim="800000"/>
            <a:headEnd/>
            <a:tailEnd/>
          </a:ln>
        </p:spPr>
      </p:pic>
      <p:sp>
        <p:nvSpPr>
          <p:cNvPr id="16387" name="TextBox 5"/>
          <p:cNvSpPr txBox="1">
            <a:spLocks noChangeArrowheads="1"/>
          </p:cNvSpPr>
          <p:nvPr/>
        </p:nvSpPr>
        <p:spPr bwMode="auto">
          <a:xfrm>
            <a:off x="685800" y="914400"/>
            <a:ext cx="8001000" cy="457200"/>
          </a:xfrm>
          <a:prstGeom prst="rect">
            <a:avLst/>
          </a:prstGeom>
          <a:noFill/>
          <a:ln w="9525">
            <a:noFill/>
            <a:miter lim="800000"/>
            <a:headEnd/>
            <a:tailEnd/>
          </a:ln>
        </p:spPr>
        <p:txBody>
          <a:bodyPr>
            <a:prstTxWarp prst="textNoShape">
              <a:avLst/>
            </a:prstTxWarp>
            <a:spAutoFit/>
          </a:bodyPr>
          <a:lstStyle/>
          <a:p>
            <a:pPr algn="ctr" eaLnBrk="0" hangingPunct="0"/>
            <a:r>
              <a:rPr lang="en-US"/>
              <a:t>Welcome to the 2010 OMSP Summer Experience!  </a:t>
            </a:r>
          </a:p>
        </p:txBody>
      </p:sp>
      <p:pic>
        <p:nvPicPr>
          <p:cNvPr id="16388" name="Picture 7" descr="OMSP Smaller Image.tiff"/>
          <p:cNvPicPr>
            <a:picLocks noChangeAspect="1"/>
          </p:cNvPicPr>
          <p:nvPr/>
        </p:nvPicPr>
        <p:blipFill>
          <a:blip r:embed="rId4"/>
          <a:srcRect/>
          <a:stretch>
            <a:fillRect/>
          </a:stretch>
        </p:blipFill>
        <p:spPr bwMode="auto">
          <a:xfrm>
            <a:off x="6019800" y="5895975"/>
            <a:ext cx="2905125" cy="9620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200" dirty="0" smtClean="0">
                <a:solidFill>
                  <a:schemeClr val="accent3"/>
                </a:solidFill>
                <a:latin typeface="+mn-lt"/>
                <a:ea typeface="+mj-ea"/>
                <a:cs typeface="+mj-cs"/>
              </a:rPr>
              <a:t>Process: Round-Robin Reflection</a:t>
            </a:r>
            <a:endParaRPr lang="en-US" sz="3200" dirty="0">
              <a:solidFill>
                <a:schemeClr val="accent3"/>
              </a:solidFill>
              <a:latin typeface="+mn-lt"/>
              <a:ea typeface="+mj-ea"/>
              <a:cs typeface="+mj-cs"/>
            </a:endParaRPr>
          </a:p>
        </p:txBody>
      </p:sp>
      <p:sp>
        <p:nvSpPr>
          <p:cNvPr id="3" name="Content Placeholder 2"/>
          <p:cNvSpPr>
            <a:spLocks noGrp="1"/>
          </p:cNvSpPr>
          <p:nvPr>
            <p:ph idx="1"/>
          </p:nvPr>
        </p:nvSpPr>
        <p:spPr/>
        <p:txBody>
          <a:bodyPr/>
          <a:lstStyle/>
          <a:p>
            <a:pPr>
              <a:buFont typeface="Wingdings" pitchFamily="2" charset="2"/>
              <a:buNone/>
              <a:defRPr/>
            </a:pPr>
            <a:r>
              <a:rPr lang="en-US" b="1" dirty="0" smtClean="0">
                <a:solidFill>
                  <a:schemeClr val="accent3"/>
                </a:solidFill>
                <a:ea typeface="+mn-ea"/>
                <a:cs typeface="+mn-cs"/>
              </a:rPr>
              <a:t>On your own…</a:t>
            </a:r>
          </a:p>
          <a:p>
            <a:pPr lvl="1">
              <a:buFont typeface="Wingdings" pitchFamily="2" charset="2"/>
              <a:buChar char="n"/>
              <a:defRPr/>
            </a:pPr>
            <a:r>
              <a:rPr lang="en-US" dirty="0" smtClean="0">
                <a:solidFill>
                  <a:schemeClr val="accent3"/>
                </a:solidFill>
              </a:rPr>
              <a:t>Answer reflection prompts (5 min)</a:t>
            </a:r>
          </a:p>
          <a:p>
            <a:pPr>
              <a:buFont typeface="Wingdings" pitchFamily="2" charset="2"/>
              <a:buNone/>
              <a:defRPr/>
            </a:pPr>
            <a:r>
              <a:rPr lang="en-US" b="1" dirty="0" smtClean="0">
                <a:solidFill>
                  <a:schemeClr val="accent3"/>
                </a:solidFill>
                <a:ea typeface="+mn-ea"/>
                <a:cs typeface="+mn-cs"/>
              </a:rPr>
              <a:t>With your group…</a:t>
            </a:r>
          </a:p>
          <a:p>
            <a:pPr lvl="1">
              <a:buFont typeface="Wingdings" pitchFamily="2" charset="2"/>
              <a:buChar char="n"/>
              <a:defRPr/>
            </a:pPr>
            <a:r>
              <a:rPr lang="en-US" sz="2000" dirty="0" smtClean="0">
                <a:solidFill>
                  <a:schemeClr val="accent3"/>
                </a:solidFill>
              </a:rPr>
              <a:t>Person “A” introduces themselves and speaks</a:t>
            </a:r>
          </a:p>
          <a:p>
            <a:pPr lvl="1">
              <a:buFont typeface="Wingdings" pitchFamily="2" charset="2"/>
              <a:buChar char="n"/>
              <a:defRPr/>
            </a:pPr>
            <a:r>
              <a:rPr lang="en-US" sz="2000" dirty="0" smtClean="0">
                <a:solidFill>
                  <a:schemeClr val="accent3"/>
                </a:solidFill>
              </a:rPr>
              <a:t>The group pauses</a:t>
            </a:r>
          </a:p>
          <a:p>
            <a:pPr lvl="1">
              <a:buFont typeface="Wingdings" pitchFamily="2" charset="2"/>
              <a:buChar char="n"/>
              <a:defRPr/>
            </a:pPr>
            <a:r>
              <a:rPr lang="en-US" sz="2000" dirty="0" smtClean="0">
                <a:solidFill>
                  <a:schemeClr val="accent3"/>
                </a:solidFill>
              </a:rPr>
              <a:t>Any person paraphrases and inquires</a:t>
            </a:r>
          </a:p>
          <a:p>
            <a:pPr lvl="1">
              <a:buFont typeface="Wingdings" pitchFamily="2" charset="2"/>
              <a:buChar char="n"/>
              <a:defRPr/>
            </a:pPr>
            <a:r>
              <a:rPr lang="en-US" sz="2000" dirty="0" smtClean="0">
                <a:solidFill>
                  <a:schemeClr val="accent3"/>
                </a:solidFill>
              </a:rPr>
              <a:t>Person “A” elaborates</a:t>
            </a:r>
          </a:p>
          <a:p>
            <a:pPr lvl="1">
              <a:buFont typeface="Wingdings" pitchFamily="2" charset="2"/>
              <a:buChar char="n"/>
              <a:defRPr/>
            </a:pPr>
            <a:r>
              <a:rPr lang="en-US" sz="2000" dirty="0" smtClean="0">
                <a:solidFill>
                  <a:schemeClr val="accent3"/>
                </a:solidFill>
              </a:rPr>
              <a:t>The group pauses</a:t>
            </a:r>
          </a:p>
          <a:p>
            <a:pPr lvl="1">
              <a:buFont typeface="Wingdings" pitchFamily="2" charset="2"/>
              <a:buChar char="n"/>
              <a:defRPr/>
            </a:pPr>
            <a:r>
              <a:rPr lang="en-US" sz="2000" dirty="0" smtClean="0">
                <a:solidFill>
                  <a:schemeClr val="accent3"/>
                </a:solidFill>
              </a:rPr>
              <a:t>Repeat process with persons “b,”C,”etc.</a:t>
            </a:r>
          </a:p>
          <a:p>
            <a:pPr>
              <a:buFont typeface="Wingdings" pitchFamily="2" charset="2"/>
              <a:buNone/>
              <a:defRPr/>
            </a:pPr>
            <a:r>
              <a:rPr lang="en-US" sz="2400" i="1" dirty="0" smtClean="0">
                <a:solidFill>
                  <a:schemeClr val="accent3"/>
                </a:solidFill>
                <a:ea typeface="+mn-ea"/>
                <a:cs typeface="+mn-cs"/>
              </a:rPr>
              <a:t>You have 25 minutes for this process</a:t>
            </a:r>
          </a:p>
          <a:p>
            <a:pPr>
              <a:buFont typeface="Wingdings" pitchFamily="2" charset="2"/>
              <a:buNone/>
              <a:defRPr/>
            </a:pPr>
            <a:endParaRPr lang="en-US" dirty="0" smtClean="0">
              <a:solidFill>
                <a:schemeClr val="accent3"/>
              </a:solidFill>
              <a:ea typeface="+mn-ea"/>
              <a:cs typeface="+mn-cs"/>
            </a:endParaRPr>
          </a:p>
          <a:p>
            <a:pPr>
              <a:buFont typeface="Wingdings" pitchFamily="2" charset="2"/>
              <a:buChar char="p"/>
              <a:defRPr/>
            </a:pPr>
            <a:endParaRPr lang="en-US" dirty="0">
              <a:solidFill>
                <a:schemeClr val="accent3"/>
              </a:solidFill>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5" name="Rectangle 2"/>
          <p:cNvSpPr>
            <a:spLocks noGrp="1" noChangeArrowheads="1"/>
          </p:cNvSpPr>
          <p:nvPr>
            <p:ph type="ctrTitle"/>
          </p:nvPr>
        </p:nvSpPr>
        <p:spPr>
          <a:xfrm>
            <a:off x="685800" y="2286000"/>
            <a:ext cx="7772400" cy="1143000"/>
          </a:xfrm>
        </p:spPr>
        <p:txBody>
          <a:bodyPr/>
          <a:lstStyle/>
          <a:p>
            <a:r>
              <a:rPr lang="en-US" sz="2800">
                <a:solidFill>
                  <a:schemeClr val="tx1"/>
                </a:solidFill>
                <a:latin typeface="Verdana Bold" pitchFamily="-123" charset="0"/>
              </a:rPr>
              <a:t>What are the strategies and or tools you use to orchestrating productive classroom conversations?</a:t>
            </a:r>
            <a:endParaRPr lang="en-US"/>
          </a:p>
        </p:txBody>
      </p:sp>
      <p:sp>
        <p:nvSpPr>
          <p:cNvPr id="36866" name="Placeholder 3"/>
          <p:cNvSpPr>
            <a:spLocks noGrp="1" noChangeArrowheads="1"/>
          </p:cNvSpPr>
          <p:nvPr>
            <p:ph type="subTitle" idx="1"/>
          </p:nvPr>
        </p:nvSpPr>
        <p:spPr/>
        <p:txBody>
          <a:bodyPr/>
          <a:lstStyle/>
          <a:p>
            <a:endParaRPr lang="en-US"/>
          </a:p>
        </p:txBody>
      </p:sp>
      <p:pic>
        <p:nvPicPr>
          <p:cNvPr id="36867" name="Picture 4" descr="OMSP Smaller Image"/>
          <p:cNvPicPr>
            <a:picLocks noChangeAspect="1" noChangeArrowheads="1"/>
          </p:cNvPicPr>
          <p:nvPr/>
        </p:nvPicPr>
        <p:blipFill>
          <a:blip r:embed="rId3"/>
          <a:srcRect/>
          <a:stretch>
            <a:fillRect/>
          </a:stretch>
        </p:blipFill>
        <p:spPr bwMode="auto">
          <a:xfrm>
            <a:off x="5029200" y="5334000"/>
            <a:ext cx="3873500" cy="128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7813"/>
            <a:ext cx="8229600" cy="1139825"/>
          </a:xfrm>
        </p:spPr>
        <p:txBody>
          <a:bodyPr/>
          <a:lstStyle/>
          <a:p>
            <a:pPr>
              <a:defRPr/>
            </a:pPr>
            <a:r>
              <a:rPr lang="en-US" sz="3200" dirty="0" smtClean="0">
                <a:solidFill>
                  <a:schemeClr val="tx1"/>
                </a:solidFill>
                <a:latin typeface="+mn-lt"/>
                <a:ea typeface="+mj-ea"/>
                <a:cs typeface="+mj-cs"/>
              </a:rPr>
              <a:t>	</a:t>
            </a:r>
            <a:r>
              <a:rPr lang="en-US" sz="2400" dirty="0" smtClean="0">
                <a:solidFill>
                  <a:schemeClr val="tx1"/>
                </a:solidFill>
                <a:latin typeface="+mn-lt"/>
                <a:ea typeface="+mj-ea"/>
                <a:cs typeface="+mj-cs"/>
              </a:rPr>
              <a:t>What do we mean by classroom discourse?</a:t>
            </a:r>
            <a:endParaRPr lang="en-US" sz="2400" dirty="0">
              <a:solidFill>
                <a:schemeClr val="tx1"/>
              </a:solidFill>
              <a:latin typeface="+mn-lt"/>
              <a:ea typeface="+mj-ea"/>
              <a:cs typeface="+mj-cs"/>
            </a:endParaRPr>
          </a:p>
        </p:txBody>
      </p:sp>
      <p:sp>
        <p:nvSpPr>
          <p:cNvPr id="38914" name="TextBox 2"/>
          <p:cNvSpPr txBox="1">
            <a:spLocks noChangeArrowheads="1"/>
          </p:cNvSpPr>
          <p:nvPr/>
        </p:nvSpPr>
        <p:spPr bwMode="auto">
          <a:xfrm>
            <a:off x="914400" y="1981200"/>
            <a:ext cx="7162800" cy="2563813"/>
          </a:xfrm>
          <a:prstGeom prst="rect">
            <a:avLst/>
          </a:prstGeom>
          <a:noFill/>
          <a:ln w="9525">
            <a:noFill/>
            <a:miter lim="800000"/>
            <a:headEnd/>
            <a:tailEnd/>
          </a:ln>
        </p:spPr>
        <p:txBody>
          <a:bodyPr>
            <a:prstTxWarp prst="textNoShape">
              <a:avLst/>
            </a:prstTxWarp>
            <a:spAutoFit/>
          </a:bodyPr>
          <a:lstStyle/>
          <a:p>
            <a:pPr eaLnBrk="0" hangingPunct="0"/>
            <a:endParaRPr lang="en-US" sz="1800"/>
          </a:p>
          <a:p>
            <a:pPr eaLnBrk="0" hangingPunct="0"/>
            <a:endParaRPr lang="en-US" sz="1800"/>
          </a:p>
          <a:p>
            <a:pPr eaLnBrk="0" hangingPunct="0"/>
            <a:endParaRPr lang="en-US" sz="1800"/>
          </a:p>
          <a:p>
            <a:pPr eaLnBrk="0" hangingPunct="0"/>
            <a:endParaRPr lang="en-US" sz="1800"/>
          </a:p>
          <a:p>
            <a:pPr eaLnBrk="0" hangingPunct="0"/>
            <a:endParaRPr lang="en-US" sz="1800"/>
          </a:p>
          <a:p>
            <a:pPr eaLnBrk="0" hangingPunct="0"/>
            <a:endParaRPr lang="en-US" sz="1800"/>
          </a:p>
          <a:p>
            <a:pPr eaLnBrk="0" hangingPunct="0"/>
            <a:endParaRPr lang="en-US" sz="1800"/>
          </a:p>
          <a:p>
            <a:pPr eaLnBrk="0" hangingPunct="0"/>
            <a:endParaRPr lang="en-US" sz="1800"/>
          </a:p>
          <a:p>
            <a:pPr eaLnBrk="0" hangingPunct="0"/>
            <a:endParaRPr lang="en-US" sz="1800"/>
          </a:p>
        </p:txBody>
      </p:sp>
      <p:sp>
        <p:nvSpPr>
          <p:cNvPr id="14340" name="Rectangle 4"/>
          <p:cNvSpPr>
            <a:spLocks noChangeArrowheads="1"/>
          </p:cNvSpPr>
          <p:nvPr/>
        </p:nvSpPr>
        <p:spPr bwMode="auto">
          <a:xfrm>
            <a:off x="381000" y="1233488"/>
            <a:ext cx="8763000" cy="5478462"/>
          </a:xfrm>
          <a:prstGeom prst="rect">
            <a:avLst/>
          </a:prstGeom>
          <a:noFill/>
          <a:ln w="9525">
            <a:noFill/>
            <a:miter lim="800000"/>
            <a:headEnd/>
            <a:tailEnd/>
          </a:ln>
        </p:spPr>
        <p:txBody>
          <a:bodyPr anchor="ctr">
            <a:prstTxWarp prst="textNoShape">
              <a:avLst/>
            </a:prstTxWarp>
            <a:spAutoFit/>
          </a:bodyPr>
          <a:lstStyle/>
          <a:p>
            <a:endParaRPr lang="en-US" altLang="ko-KR">
              <a:latin typeface="Arial" pitchFamily="-123" charset="0"/>
              <a:ea typeface="Arial" pitchFamily="-123" charset="0"/>
              <a:cs typeface="Arial" pitchFamily="-123" charset="0"/>
            </a:endParaRPr>
          </a:p>
          <a:p>
            <a:endParaRPr lang="en-US" altLang="ko-KR">
              <a:latin typeface="Arial" pitchFamily="-123" charset="0"/>
              <a:ea typeface="Arial" pitchFamily="-123" charset="0"/>
              <a:cs typeface="Arial" pitchFamily="-123" charset="0"/>
            </a:endParaRPr>
          </a:p>
          <a:p>
            <a:endParaRPr lang="en-US" altLang="ko-KR">
              <a:latin typeface="Arial" pitchFamily="-123" charset="0"/>
              <a:ea typeface="Arial" pitchFamily="-123" charset="0"/>
              <a:cs typeface="Arial" pitchFamily="-123" charset="0"/>
            </a:endParaRPr>
          </a:p>
          <a:p>
            <a:r>
              <a:rPr lang="en-US" altLang="ko-KR">
                <a:latin typeface="Arial" pitchFamily="-123" charset="0"/>
                <a:ea typeface="Arial" pitchFamily="-123" charset="0"/>
                <a:cs typeface="Arial" pitchFamily="-123" charset="0"/>
              </a:rPr>
              <a:t>“Discourse” refers to the classroom conversation among students and teachers, </a:t>
            </a:r>
            <a:r>
              <a:rPr lang="en-US" altLang="ko-KR" b="1" i="1">
                <a:latin typeface="Arial" pitchFamily="-123" charset="0"/>
                <a:ea typeface="Arial" pitchFamily="-123" charset="0"/>
                <a:cs typeface="Arial" pitchFamily="-123" charset="0"/>
              </a:rPr>
              <a:t>particularly the conversation that supports student learning of content knowledge</a:t>
            </a:r>
            <a:r>
              <a:rPr lang="en-US" altLang="ko-KR">
                <a:latin typeface="Arial" pitchFamily="-123" charset="0"/>
                <a:ea typeface="Arial" pitchFamily="-123" charset="0"/>
                <a:cs typeface="Arial" pitchFamily="-123" charset="0"/>
              </a:rPr>
              <a:t>.  </a:t>
            </a:r>
          </a:p>
          <a:p>
            <a:endParaRPr lang="en-US" altLang="ko-KR">
              <a:latin typeface="Arial" pitchFamily="-123" charset="0"/>
              <a:ea typeface="Arial" pitchFamily="-123" charset="0"/>
              <a:cs typeface="Arial" pitchFamily="-123" charset="0"/>
            </a:endParaRPr>
          </a:p>
          <a:p>
            <a:endParaRPr lang="en-US" altLang="ko-KR">
              <a:latin typeface="Arial" pitchFamily="-123" charset="0"/>
              <a:ea typeface="Arial" pitchFamily="-123" charset="0"/>
              <a:cs typeface="Arial" pitchFamily="-123" charset="0"/>
            </a:endParaRPr>
          </a:p>
          <a:p>
            <a:endParaRPr lang="en-US" altLang="ko-KR">
              <a:latin typeface="Arial" pitchFamily="-123" charset="0"/>
              <a:ea typeface="Arial" pitchFamily="-123" charset="0"/>
              <a:cs typeface="Arial" pitchFamily="-123" charset="0"/>
            </a:endParaRPr>
          </a:p>
          <a:p>
            <a:r>
              <a:rPr lang="en-US" altLang="ko-KR">
                <a:solidFill>
                  <a:srgbClr val="FF0000"/>
                </a:solidFill>
                <a:latin typeface="Arial" pitchFamily="-123" charset="0"/>
                <a:ea typeface="Arial" pitchFamily="-123" charset="0"/>
                <a:cs typeface="Arial" pitchFamily="-123" charset="0"/>
              </a:rPr>
              <a:t>What do we not mean??</a:t>
            </a:r>
          </a:p>
          <a:p>
            <a:endParaRPr lang="en-US" altLang="ko-KR">
              <a:latin typeface="Arial" pitchFamily="-123" charset="0"/>
              <a:ea typeface="Arial" pitchFamily="-123" charset="0"/>
              <a:cs typeface="Arial" pitchFamily="-123" charset="0"/>
            </a:endParaRPr>
          </a:p>
          <a:p>
            <a:endParaRPr lang="en-US" altLang="ko-KR">
              <a:latin typeface="Arial" pitchFamily="-123" charset="0"/>
              <a:ea typeface="Arial" pitchFamily="-123" charset="0"/>
              <a:cs typeface="Arial" pitchFamily="-123" charset="0"/>
            </a:endParaRPr>
          </a:p>
          <a:p>
            <a:endParaRPr lang="en-US" altLang="ko-KR">
              <a:latin typeface="Arial" pitchFamily="-123" charset="0"/>
              <a:ea typeface="Arial" pitchFamily="-123" charset="0"/>
              <a:cs typeface="Arial" pitchFamily="-123" charset="0"/>
            </a:endParaRPr>
          </a:p>
          <a:p>
            <a:endParaRPr lang="en-US" altLang="ko-KR">
              <a:latin typeface="Arial" pitchFamily="-123" charset="0"/>
            </a:endParaRPr>
          </a:p>
          <a:p>
            <a:pPr eaLnBrk="0" hangingPunct="0"/>
            <a:endParaRPr lang="en-US" altLang="ko-KR" sz="1800">
              <a:latin typeface="Arial" pitchFamily="-123"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340">
                                            <p:txEl>
                                              <p:pRg st="7" end="7"/>
                                            </p:txEl>
                                          </p:spTgt>
                                        </p:tgtEl>
                                        <p:attrNameLst>
                                          <p:attrName>style.visibility</p:attrName>
                                        </p:attrNameLst>
                                      </p:cBhvr>
                                      <p:to>
                                        <p:strVal val="visible"/>
                                      </p:to>
                                    </p:set>
                                    <p:animEffect transition="in" filter="slide(fromBottom)">
                                      <p:cBhvr>
                                        <p:cTn id="7" dur="500"/>
                                        <p:tgtEl>
                                          <p:spTgt spid="1434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defRPr/>
            </a:pPr>
            <a:r>
              <a:rPr lang="en-US" sz="3200" dirty="0" smtClean="0">
                <a:solidFill>
                  <a:schemeClr val="tx1"/>
                </a:solidFill>
                <a:ea typeface="+mj-ea"/>
                <a:cs typeface="+mj-cs"/>
              </a:rPr>
              <a:t/>
            </a:r>
            <a:br>
              <a:rPr lang="en-US" sz="3200" dirty="0" smtClean="0">
                <a:solidFill>
                  <a:schemeClr val="tx1"/>
                </a:solidFill>
                <a:ea typeface="+mj-ea"/>
                <a:cs typeface="+mj-cs"/>
              </a:rPr>
            </a:br>
            <a:r>
              <a:rPr lang="en-US" sz="3200" dirty="0" smtClean="0">
                <a:solidFill>
                  <a:schemeClr val="tx1"/>
                </a:solidFill>
                <a:ea typeface="+mj-ea"/>
                <a:cs typeface="+mj-cs"/>
              </a:rPr>
              <a:t/>
            </a:r>
            <a:br>
              <a:rPr lang="en-US" sz="3200" dirty="0" smtClean="0">
                <a:solidFill>
                  <a:schemeClr val="tx1"/>
                </a:solidFill>
                <a:ea typeface="+mj-ea"/>
                <a:cs typeface="+mj-cs"/>
              </a:rPr>
            </a:br>
            <a:r>
              <a:rPr lang="en-US" sz="2800" dirty="0" smtClean="0">
                <a:solidFill>
                  <a:schemeClr val="tx1"/>
                </a:solidFill>
                <a:latin typeface="+mn-lt"/>
                <a:ea typeface="+mj-ea"/>
                <a:cs typeface="+mj-cs"/>
              </a:rPr>
              <a:t>Why is classroom discourse so important?</a:t>
            </a:r>
            <a:endParaRPr lang="en-US" sz="2800" dirty="0">
              <a:latin typeface="+mn-lt"/>
              <a:ea typeface="+mj-ea"/>
              <a:cs typeface="+mj-cs"/>
            </a:endParaRPr>
          </a:p>
        </p:txBody>
      </p:sp>
      <p:sp>
        <p:nvSpPr>
          <p:cNvPr id="40962" name="Content Placeholder 7"/>
          <p:cNvSpPr>
            <a:spLocks noGrp="1"/>
          </p:cNvSpPr>
          <p:nvPr>
            <p:ph sz="half" idx="1"/>
          </p:nvPr>
        </p:nvSpPr>
        <p:spPr/>
        <p:txBody>
          <a:bodyPr/>
          <a:lstStyle/>
          <a:p>
            <a:pPr>
              <a:buFont typeface="Wingdings" pitchFamily="-123" charset="2"/>
              <a:buNone/>
            </a:pPr>
            <a:r>
              <a:rPr lang="en-US" smtClean="0"/>
              <a:t>Learning Theory:</a:t>
            </a:r>
          </a:p>
          <a:p>
            <a:pPr eaLnBrk="1" hangingPunct="1"/>
            <a:r>
              <a:rPr lang="en-US" altLang="ko-KR" sz="2000" smtClean="0">
                <a:latin typeface="Arial" pitchFamily="-123" charset="0"/>
                <a:ea typeface="Arial" pitchFamily="-123" charset="0"/>
                <a:cs typeface="Arial" pitchFamily="-123" charset="0"/>
              </a:rPr>
              <a:t>Students make sense of new ideas and construct knowledge through social interactions with peers.</a:t>
            </a:r>
          </a:p>
          <a:p>
            <a:pPr eaLnBrk="1" hangingPunct="1"/>
            <a:endParaRPr lang="en-US" altLang="ko-KR" sz="2000" smtClean="0">
              <a:latin typeface="Arial" pitchFamily="-123" charset="0"/>
              <a:ea typeface="Arial" pitchFamily="-123" charset="0"/>
              <a:cs typeface="Arial" pitchFamily="-123" charset="0"/>
            </a:endParaRPr>
          </a:p>
          <a:p>
            <a:pPr eaLnBrk="1" hangingPunct="1"/>
            <a:r>
              <a:rPr lang="en-US" altLang="ko-KR" sz="2000" smtClean="0">
                <a:latin typeface="Arial" pitchFamily="-123" charset="0"/>
                <a:ea typeface="Arial" pitchFamily="-123" charset="0"/>
                <a:cs typeface="Arial" pitchFamily="-123" charset="0"/>
              </a:rPr>
              <a:t>Learning is an active and social process </a:t>
            </a:r>
          </a:p>
          <a:p>
            <a:pPr eaLnBrk="1" hangingPunct="1"/>
            <a:endParaRPr lang="en-US" altLang="ko-KR" sz="2000" smtClean="0">
              <a:latin typeface="Arial" pitchFamily="-123" charset="0"/>
              <a:ea typeface="Arial" pitchFamily="-123" charset="0"/>
              <a:cs typeface="Arial" pitchFamily="-123" charset="0"/>
            </a:endParaRPr>
          </a:p>
          <a:p>
            <a:pPr eaLnBrk="1" hangingPunct="1"/>
            <a:r>
              <a:rPr lang="en-US" altLang="ko-KR" sz="2000" smtClean="0">
                <a:latin typeface="Arial" pitchFamily="-123" charset="0"/>
                <a:ea typeface="Arial" pitchFamily="-123" charset="0"/>
                <a:cs typeface="Arial" pitchFamily="-123" charset="0"/>
              </a:rPr>
              <a:t>New knowledge is constructed in a social context</a:t>
            </a:r>
          </a:p>
          <a:p>
            <a:pPr eaLnBrk="1" hangingPunct="1"/>
            <a:endParaRPr lang="en-US" altLang="ko-KR" sz="2000" smtClean="0">
              <a:latin typeface="Arial" pitchFamily="-123" charset="0"/>
              <a:ea typeface="Arial" pitchFamily="-123" charset="0"/>
              <a:cs typeface="Arial" pitchFamily="-123" charset="0"/>
            </a:endParaRPr>
          </a:p>
          <a:p>
            <a:pPr>
              <a:buFont typeface="Wingdings" pitchFamily="-123" charset="2"/>
              <a:buNone/>
            </a:pPr>
            <a:endParaRPr lang="en-US" smtClean="0"/>
          </a:p>
          <a:p>
            <a:pPr>
              <a:buFont typeface="Wingdings" pitchFamily="-123" charset="2"/>
              <a:buNone/>
            </a:pPr>
            <a:endParaRPr lang="en-US" smtClean="0"/>
          </a:p>
        </p:txBody>
      </p:sp>
      <p:sp>
        <p:nvSpPr>
          <p:cNvPr id="9" name="Content Placeholder 8"/>
          <p:cNvSpPr>
            <a:spLocks noGrp="1"/>
          </p:cNvSpPr>
          <p:nvPr>
            <p:ph sz="half" idx="2"/>
          </p:nvPr>
        </p:nvSpPr>
        <p:spPr/>
        <p:txBody>
          <a:bodyPr/>
          <a:lstStyle/>
          <a:p>
            <a:pPr eaLnBrk="1" hangingPunct="1">
              <a:buFont typeface="Wingdings" pitchFamily="-123" charset="2"/>
              <a:buNone/>
            </a:pPr>
            <a:r>
              <a:rPr lang="en-US" altLang="ko-KR" smtClean="0">
                <a:latin typeface="Arial" pitchFamily="-123" charset="0"/>
                <a:ea typeface="Arial" pitchFamily="-123" charset="0"/>
                <a:cs typeface="Arial" pitchFamily="-123" charset="0"/>
              </a:rPr>
              <a:t>“	</a:t>
            </a:r>
            <a:r>
              <a:rPr lang="en-US" altLang="ko-KR" i="1" smtClean="0">
                <a:latin typeface="Arial" pitchFamily="-123" charset="0"/>
                <a:ea typeface="Arial" pitchFamily="-123" charset="0"/>
                <a:cs typeface="Arial" pitchFamily="-123" charset="0"/>
              </a:rPr>
              <a:t>In science and mathematics classrooms, student learning through “talk and argument” can mirror the professional discourse of scientists and mathematicians</a:t>
            </a:r>
            <a:r>
              <a:rPr lang="en-US" altLang="ko-KR" smtClean="0">
                <a:latin typeface="Arial" pitchFamily="-123" charset="0"/>
                <a:ea typeface="Arial" pitchFamily="-123" charset="0"/>
                <a:cs typeface="Arial" pitchFamily="-123"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09" name="Text Box 2"/>
          <p:cNvSpPr txBox="1">
            <a:spLocks noChangeArrowheads="1"/>
          </p:cNvSpPr>
          <p:nvPr/>
        </p:nvSpPr>
        <p:spPr bwMode="auto">
          <a:xfrm>
            <a:off x="838200" y="1447800"/>
            <a:ext cx="7696200" cy="519113"/>
          </a:xfrm>
          <a:prstGeom prst="rect">
            <a:avLst/>
          </a:prstGeom>
          <a:noFill/>
          <a:ln w="9525">
            <a:noFill/>
            <a:miter lim="800000"/>
            <a:headEnd/>
            <a:tailEnd/>
          </a:ln>
        </p:spPr>
        <p:txBody>
          <a:bodyPr>
            <a:prstTxWarp prst="textNoShape">
              <a:avLst/>
            </a:prstTxWarp>
            <a:spAutoFit/>
          </a:bodyPr>
          <a:lstStyle/>
          <a:p>
            <a:pPr eaLnBrk="0" hangingPunct="0"/>
            <a:endParaRPr lang="en-US" sz="2800">
              <a:latin typeface="Times New Roman" pitchFamily="-123" charset="0"/>
              <a:ea typeface="Arial" pitchFamily="-123" charset="0"/>
              <a:cs typeface="Arial" pitchFamily="-123" charset="0"/>
            </a:endParaRPr>
          </a:p>
        </p:txBody>
      </p:sp>
      <p:pic>
        <p:nvPicPr>
          <p:cNvPr id="43010" name="Picture 3" descr="Link to Catalog page for How People Learn: Brain, Mind, Experience, and School: Expanded Edition">
            <a:hlinkClick r:id="rId3"/>
          </p:cNvPr>
          <p:cNvPicPr>
            <a:picLocks noChangeAspect="1" noChangeArrowheads="1"/>
          </p:cNvPicPr>
          <p:nvPr/>
        </p:nvPicPr>
        <p:blipFill>
          <a:blip r:embed="rId4"/>
          <a:srcRect/>
          <a:stretch>
            <a:fillRect/>
          </a:stretch>
        </p:blipFill>
        <p:spPr bwMode="auto">
          <a:xfrm>
            <a:off x="990600" y="2362200"/>
            <a:ext cx="1809750" cy="2743200"/>
          </a:xfrm>
          <a:prstGeom prst="rect">
            <a:avLst/>
          </a:prstGeom>
          <a:noFill/>
          <a:ln w="9525">
            <a:noFill/>
            <a:miter lim="800000"/>
            <a:headEnd/>
            <a:tailEnd/>
          </a:ln>
        </p:spPr>
      </p:pic>
      <p:sp>
        <p:nvSpPr>
          <p:cNvPr id="31748" name="Rectangle 4"/>
          <p:cNvSpPr>
            <a:spLocks noGrp="1" noChangeArrowheads="1"/>
          </p:cNvSpPr>
          <p:nvPr>
            <p:ph type="title"/>
          </p:nvPr>
        </p:nvSpPr>
        <p:spPr>
          <a:solidFill>
            <a:schemeClr val="accent1"/>
          </a:solidFill>
          <a:ln w="38100" cap="flat" algn="ctr">
            <a:solidFill>
              <a:schemeClr val="tx1"/>
            </a:solidFill>
          </a:ln>
        </p:spPr>
        <p:txBody>
          <a:bodyPr anchor="ctr"/>
          <a:lstStyle/>
          <a:p>
            <a:pPr algn="ctr">
              <a:defRPr/>
            </a:pPr>
            <a:r>
              <a:rPr lang="en-US" dirty="0" smtClean="0">
                <a:solidFill>
                  <a:schemeClr val="tx1"/>
                </a:solidFill>
                <a:latin typeface="+mn-lt"/>
                <a:ea typeface="+mj-ea"/>
                <a:cs typeface="+mj-cs"/>
              </a:rPr>
              <a:t>How People Learn (1999)</a:t>
            </a:r>
          </a:p>
        </p:txBody>
      </p:sp>
      <p:sp>
        <p:nvSpPr>
          <p:cNvPr id="43012" name="Rectangle 5"/>
          <p:cNvSpPr>
            <a:spLocks noGrp="1" noChangeArrowheads="1"/>
          </p:cNvSpPr>
          <p:nvPr>
            <p:ph type="body" idx="1"/>
          </p:nvPr>
        </p:nvSpPr>
        <p:spPr>
          <a:xfrm>
            <a:off x="2895600" y="2362200"/>
            <a:ext cx="5788025" cy="3351213"/>
          </a:xfrm>
        </p:spPr>
        <p:txBody>
          <a:bodyPr/>
          <a:lstStyle/>
          <a:p>
            <a:pPr>
              <a:buFont typeface="Wingdings" pitchFamily="-123" charset="2"/>
              <a:buChar char="§"/>
            </a:pPr>
            <a:r>
              <a:rPr lang="en-US" sz="2100" smtClean="0">
                <a:solidFill>
                  <a:srgbClr val="000066"/>
                </a:solidFill>
              </a:rPr>
              <a:t>Funded by US Dept. of Education’s Office of Educational Research and Improvement</a:t>
            </a:r>
          </a:p>
          <a:p>
            <a:pPr>
              <a:buFont typeface="Wingdings" pitchFamily="-123" charset="2"/>
              <a:buChar char="§"/>
            </a:pPr>
            <a:r>
              <a:rPr lang="en-US" sz="2100" smtClean="0">
                <a:solidFill>
                  <a:srgbClr val="000066"/>
                </a:solidFill>
              </a:rPr>
              <a:t>Synthesis of the most important areas of cognitive and learning research from last 30 years</a:t>
            </a:r>
          </a:p>
        </p:txBody>
      </p:sp>
      <p:pic>
        <p:nvPicPr>
          <p:cNvPr id="43013" name="Picture 6" descr="OMSP Smaller Image.tiff"/>
          <p:cNvPicPr>
            <a:picLocks noChangeAspect="1"/>
          </p:cNvPicPr>
          <p:nvPr/>
        </p:nvPicPr>
        <p:blipFill>
          <a:blip r:embed="rId5"/>
          <a:srcRect/>
          <a:stretch>
            <a:fillRect/>
          </a:stretch>
        </p:blipFill>
        <p:spPr bwMode="auto">
          <a:xfrm>
            <a:off x="5943600" y="5486400"/>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7" name="Text Box 2"/>
          <p:cNvSpPr txBox="1">
            <a:spLocks noChangeArrowheads="1"/>
          </p:cNvSpPr>
          <p:nvPr/>
        </p:nvSpPr>
        <p:spPr bwMode="auto">
          <a:xfrm>
            <a:off x="533400" y="1676400"/>
            <a:ext cx="8153400" cy="579438"/>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endParaRPr lang="en-US" sz="3200" b="1">
              <a:latin typeface="Times New Roman" pitchFamily="-123" charset="0"/>
              <a:ea typeface="Arial" pitchFamily="-123" charset="0"/>
              <a:cs typeface="Arial" pitchFamily="-123" charset="0"/>
            </a:endParaRPr>
          </a:p>
        </p:txBody>
      </p:sp>
      <p:sp>
        <p:nvSpPr>
          <p:cNvPr id="45058" name="Text Box 3"/>
          <p:cNvSpPr txBox="1">
            <a:spLocks noChangeArrowheads="1"/>
          </p:cNvSpPr>
          <p:nvPr/>
        </p:nvSpPr>
        <p:spPr bwMode="auto">
          <a:xfrm>
            <a:off x="838200" y="1447800"/>
            <a:ext cx="7696200" cy="946150"/>
          </a:xfrm>
          <a:prstGeom prst="rect">
            <a:avLst/>
          </a:prstGeom>
          <a:noFill/>
          <a:ln w="9525">
            <a:noFill/>
            <a:miter lim="800000"/>
            <a:headEnd/>
            <a:tailEnd/>
          </a:ln>
        </p:spPr>
        <p:txBody>
          <a:bodyPr>
            <a:prstTxWarp prst="textNoShape">
              <a:avLst/>
            </a:prstTxWarp>
            <a:spAutoFit/>
          </a:bodyPr>
          <a:lstStyle/>
          <a:p>
            <a:pPr algn="ctr" eaLnBrk="0" hangingPunct="0"/>
            <a:endParaRPr lang="en-US" sz="2800">
              <a:latin typeface="Times New Roman" pitchFamily="-123" charset="0"/>
              <a:ea typeface="Arial" pitchFamily="-123" charset="0"/>
              <a:cs typeface="Arial" pitchFamily="-123" charset="0"/>
            </a:endParaRPr>
          </a:p>
          <a:p>
            <a:pPr eaLnBrk="0" hangingPunct="0"/>
            <a:endParaRPr lang="en-US" sz="2800">
              <a:latin typeface="Times New Roman" pitchFamily="-123" charset="0"/>
              <a:ea typeface="Arial" pitchFamily="-123" charset="0"/>
              <a:cs typeface="Arial" pitchFamily="-123" charset="0"/>
            </a:endParaRPr>
          </a:p>
        </p:txBody>
      </p:sp>
      <p:sp>
        <p:nvSpPr>
          <p:cNvPr id="32772" name="Text Box 4"/>
          <p:cNvSpPr txBox="1">
            <a:spLocks noChangeArrowheads="1"/>
          </p:cNvSpPr>
          <p:nvPr/>
        </p:nvSpPr>
        <p:spPr bwMode="auto">
          <a:xfrm>
            <a:off x="1371600" y="1993900"/>
            <a:ext cx="6858000" cy="3873500"/>
          </a:xfrm>
          <a:prstGeom prst="rect">
            <a:avLst/>
          </a:prstGeom>
          <a:noFill/>
          <a:ln w="9525">
            <a:noFill/>
            <a:miter lim="800000"/>
            <a:headEnd/>
            <a:tailEnd/>
          </a:ln>
        </p:spPr>
        <p:txBody>
          <a:bodyPr>
            <a:prstTxWarp prst="textNoShape">
              <a:avLst/>
            </a:prstTxWarp>
            <a:spAutoFit/>
          </a:bodyPr>
          <a:lstStyle/>
          <a:p>
            <a:pPr eaLnBrk="0" hangingPunct="0"/>
            <a:r>
              <a:rPr lang="en-US" sz="2800" b="1" i="1">
                <a:solidFill>
                  <a:srgbClr val="000066"/>
                </a:solidFill>
                <a:latin typeface="Times New Roman" pitchFamily="-123" charset="0"/>
                <a:ea typeface="Arial" pitchFamily="-123" charset="0"/>
                <a:cs typeface="Arial" pitchFamily="-123" charset="0"/>
              </a:rPr>
              <a:t>Students come to classrooms with preconceptions about how the world works.</a:t>
            </a:r>
          </a:p>
          <a:p>
            <a:pPr eaLnBrk="0" hangingPunct="0"/>
            <a:r>
              <a:rPr lang="en-US" sz="2800">
                <a:latin typeface="Times New Roman" pitchFamily="-123" charset="0"/>
                <a:ea typeface="Arial" pitchFamily="-123" charset="0"/>
                <a:cs typeface="Arial" pitchFamily="-123" charset="0"/>
              </a:rPr>
              <a:t>If their initial understanding is not engaged, they may fail to grasp the new concepts and information that are taught.</a:t>
            </a:r>
          </a:p>
          <a:p>
            <a:pPr eaLnBrk="0" hangingPunct="0"/>
            <a:endParaRPr lang="en-US" sz="2800">
              <a:latin typeface="Times New Roman" pitchFamily="-123" charset="0"/>
              <a:ea typeface="Arial" pitchFamily="-123" charset="0"/>
              <a:cs typeface="Arial" pitchFamily="-123" charset="0"/>
            </a:endParaRPr>
          </a:p>
          <a:p>
            <a:pPr eaLnBrk="0" hangingPunct="0">
              <a:buFont typeface="Arial" pitchFamily="-123" charset="0"/>
              <a:buChar char="•"/>
            </a:pPr>
            <a:r>
              <a:rPr lang="en-US" sz="2000" i="1">
                <a:solidFill>
                  <a:srgbClr val="FF0000"/>
                </a:solidFill>
                <a:latin typeface="Times New Roman" pitchFamily="-123" charset="0"/>
                <a:ea typeface="Arial" pitchFamily="-123" charset="0"/>
                <a:cs typeface="Arial" pitchFamily="-123" charset="0"/>
              </a:rPr>
              <a:t>Students should have regular opportunities to talk about their ideas</a:t>
            </a:r>
          </a:p>
          <a:p>
            <a:pPr eaLnBrk="0" hangingPunct="0">
              <a:buFont typeface="Arial" pitchFamily="-123" charset="0"/>
              <a:buChar char="•"/>
            </a:pPr>
            <a:r>
              <a:rPr lang="en-US" sz="2000" i="1">
                <a:solidFill>
                  <a:srgbClr val="FF0000"/>
                </a:solidFill>
                <a:latin typeface="Times New Roman" pitchFamily="-123" charset="0"/>
                <a:ea typeface="Arial" pitchFamily="-123" charset="0"/>
                <a:cs typeface="Arial" pitchFamily="-123" charset="0"/>
              </a:rPr>
              <a:t>Teachers must probe student understanding at the beginning of the learning cycle and encourage argumentation</a:t>
            </a:r>
          </a:p>
        </p:txBody>
      </p:sp>
      <p:sp>
        <p:nvSpPr>
          <p:cNvPr id="197637" name="Rectangle 5"/>
          <p:cNvSpPr>
            <a:spLocks noGrp="1" noChangeArrowheads="1"/>
          </p:cNvSpPr>
          <p:nvPr>
            <p:ph type="title"/>
          </p:nvPr>
        </p:nvSpPr>
        <p:spPr>
          <a:solidFill>
            <a:schemeClr val="accent1"/>
          </a:solidFill>
          <a:ln w="38100" cap="flat" algn="ctr">
            <a:solidFill>
              <a:schemeClr val="tx1"/>
            </a:solidFill>
          </a:ln>
        </p:spPr>
        <p:txBody>
          <a:bodyPr anchor="ctr"/>
          <a:lstStyle/>
          <a:p>
            <a:pPr>
              <a:defRPr/>
            </a:pPr>
            <a:r>
              <a:rPr lang="en-US" dirty="0">
                <a:solidFill>
                  <a:schemeClr val="tx1"/>
                </a:solidFill>
                <a:latin typeface="+mn-lt"/>
                <a:ea typeface="+mj-ea"/>
                <a:cs typeface="+mj-cs"/>
              </a:rPr>
              <a:t>Key Finding #1</a:t>
            </a:r>
            <a:br>
              <a:rPr lang="en-US" dirty="0">
                <a:solidFill>
                  <a:schemeClr val="tx1"/>
                </a:solidFill>
                <a:latin typeface="+mn-lt"/>
                <a:ea typeface="+mj-ea"/>
                <a:cs typeface="+mj-cs"/>
              </a:rPr>
            </a:br>
            <a:r>
              <a:rPr lang="en-US" sz="2000" i="1" dirty="0">
                <a:solidFill>
                  <a:schemeClr val="tx1"/>
                </a:solidFill>
                <a:latin typeface="+mn-lt"/>
                <a:ea typeface="+mj-ea"/>
                <a:cs typeface="+mj-cs"/>
              </a:rPr>
              <a:t>Students come with ideas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2">
                                            <p:txEl>
                                              <p:pRg st="3" end="3"/>
                                            </p:txEl>
                                          </p:spTgt>
                                        </p:tgtEl>
                                        <p:attrNameLst>
                                          <p:attrName>style.visibility</p:attrName>
                                        </p:attrNameLst>
                                      </p:cBhvr>
                                      <p:to>
                                        <p:strVal val="visible"/>
                                      </p:to>
                                    </p:set>
                                    <p:anim calcmode="lin" valueType="num">
                                      <p:cBhvr additive="base">
                                        <p:cTn id="7" dur="500" fill="hold"/>
                                        <p:tgtEl>
                                          <p:spTgt spid="3277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2">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2">
                                            <p:txEl>
                                              <p:pRg st="4" end="4"/>
                                            </p:txEl>
                                          </p:spTgt>
                                        </p:tgtEl>
                                        <p:attrNameLst>
                                          <p:attrName>style.visibility</p:attrName>
                                        </p:attrNameLst>
                                      </p:cBhvr>
                                      <p:to>
                                        <p:strVal val="visible"/>
                                      </p:to>
                                    </p:set>
                                    <p:anim calcmode="lin" valueType="num">
                                      <p:cBhvr additive="base">
                                        <p:cTn id="11" dur="500" fill="hold"/>
                                        <p:tgtEl>
                                          <p:spTgt spid="32772">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77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5" name="Text Box 2"/>
          <p:cNvSpPr txBox="1">
            <a:spLocks noChangeArrowheads="1"/>
          </p:cNvSpPr>
          <p:nvPr/>
        </p:nvSpPr>
        <p:spPr bwMode="auto">
          <a:xfrm>
            <a:off x="533400" y="1676400"/>
            <a:ext cx="8153400" cy="579438"/>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endParaRPr lang="en-US" sz="3200" b="1">
              <a:latin typeface="Times New Roman" pitchFamily="-123" charset="0"/>
              <a:ea typeface="Arial" pitchFamily="-123" charset="0"/>
              <a:cs typeface="Arial" pitchFamily="-123" charset="0"/>
            </a:endParaRPr>
          </a:p>
        </p:txBody>
      </p:sp>
      <p:sp>
        <p:nvSpPr>
          <p:cNvPr id="47106" name="Text Box 3"/>
          <p:cNvSpPr txBox="1">
            <a:spLocks noChangeArrowheads="1"/>
          </p:cNvSpPr>
          <p:nvPr/>
        </p:nvSpPr>
        <p:spPr bwMode="auto">
          <a:xfrm>
            <a:off x="838200" y="1447800"/>
            <a:ext cx="7696200" cy="946150"/>
          </a:xfrm>
          <a:prstGeom prst="rect">
            <a:avLst/>
          </a:prstGeom>
          <a:noFill/>
          <a:ln w="9525">
            <a:noFill/>
            <a:miter lim="800000"/>
            <a:headEnd/>
            <a:tailEnd/>
          </a:ln>
        </p:spPr>
        <p:txBody>
          <a:bodyPr>
            <a:prstTxWarp prst="textNoShape">
              <a:avLst/>
            </a:prstTxWarp>
            <a:spAutoFit/>
          </a:bodyPr>
          <a:lstStyle/>
          <a:p>
            <a:pPr algn="ctr" eaLnBrk="0" hangingPunct="0"/>
            <a:endParaRPr lang="en-US" sz="2800">
              <a:latin typeface="Times New Roman" pitchFamily="-123" charset="0"/>
              <a:ea typeface="Arial" pitchFamily="-123" charset="0"/>
              <a:cs typeface="Arial" pitchFamily="-123" charset="0"/>
            </a:endParaRPr>
          </a:p>
          <a:p>
            <a:pPr eaLnBrk="0" hangingPunct="0"/>
            <a:endParaRPr lang="en-US" sz="2800">
              <a:latin typeface="Times New Roman" pitchFamily="-123" charset="0"/>
              <a:ea typeface="Arial" pitchFamily="-123" charset="0"/>
              <a:cs typeface="Arial" pitchFamily="-123" charset="0"/>
            </a:endParaRPr>
          </a:p>
        </p:txBody>
      </p:sp>
      <p:sp>
        <p:nvSpPr>
          <p:cNvPr id="33796" name="Text Box 4"/>
          <p:cNvSpPr txBox="1">
            <a:spLocks noChangeArrowheads="1"/>
          </p:cNvSpPr>
          <p:nvPr/>
        </p:nvSpPr>
        <p:spPr bwMode="auto">
          <a:xfrm>
            <a:off x="609600" y="1901825"/>
            <a:ext cx="7620000" cy="5581650"/>
          </a:xfrm>
          <a:prstGeom prst="rect">
            <a:avLst/>
          </a:prstGeom>
          <a:noFill/>
          <a:ln w="9525">
            <a:noFill/>
            <a:miter lim="800000"/>
            <a:headEnd/>
            <a:tailEnd/>
          </a:ln>
        </p:spPr>
        <p:txBody>
          <a:bodyPr>
            <a:prstTxWarp prst="textNoShape">
              <a:avLst/>
            </a:prstTxWarp>
            <a:spAutoFit/>
          </a:bodyPr>
          <a:lstStyle/>
          <a:p>
            <a:pPr marL="342900" indent="-342900" eaLnBrk="0" hangingPunct="0"/>
            <a:r>
              <a:rPr lang="en-US" sz="2800" i="1">
                <a:solidFill>
                  <a:srgbClr val="000066"/>
                </a:solidFill>
                <a:latin typeface="Times New Roman" pitchFamily="-123" charset="0"/>
                <a:ea typeface="Arial" pitchFamily="-123" charset="0"/>
                <a:cs typeface="Arial" pitchFamily="-123" charset="0"/>
              </a:rPr>
              <a:t>To develop competence</a:t>
            </a:r>
            <a:r>
              <a:rPr lang="en-US" sz="2800">
                <a:solidFill>
                  <a:srgbClr val="000066"/>
                </a:solidFill>
                <a:latin typeface="Times New Roman" pitchFamily="-123" charset="0"/>
                <a:ea typeface="Arial" pitchFamily="-123" charset="0"/>
                <a:cs typeface="Arial" pitchFamily="-123" charset="0"/>
              </a:rPr>
              <a:t> in an area of inquiry, students must:</a:t>
            </a:r>
          </a:p>
          <a:p>
            <a:pPr marL="342900" indent="-342900" eaLnBrk="0" hangingPunct="0"/>
            <a:r>
              <a:rPr lang="en-US" sz="2800">
                <a:latin typeface="Times New Roman" pitchFamily="-123" charset="0"/>
                <a:ea typeface="Arial" pitchFamily="-123" charset="0"/>
                <a:cs typeface="Arial" pitchFamily="-123" charset="0"/>
              </a:rPr>
              <a:t>	(a) have a deep foundation of factual knowledge;</a:t>
            </a:r>
          </a:p>
          <a:p>
            <a:pPr marL="342900" indent="-342900" eaLnBrk="0" hangingPunct="0"/>
            <a:r>
              <a:rPr lang="en-US" sz="2800">
                <a:latin typeface="Times New Roman" pitchFamily="-123" charset="0"/>
                <a:ea typeface="Arial" pitchFamily="-123" charset="0"/>
                <a:cs typeface="Arial" pitchFamily="-123" charset="0"/>
              </a:rPr>
              <a:t>	(b) understand facts and ideas in the context of a conceptual framework; </a:t>
            </a:r>
          </a:p>
          <a:p>
            <a:pPr marL="342900" indent="-342900" eaLnBrk="0" hangingPunct="0"/>
            <a:r>
              <a:rPr lang="en-US" sz="2800">
                <a:latin typeface="Times New Roman" pitchFamily="-123" charset="0"/>
                <a:ea typeface="Arial" pitchFamily="-123" charset="0"/>
                <a:cs typeface="Arial" pitchFamily="-123" charset="0"/>
              </a:rPr>
              <a:t>	(c) organize knowledge in ways that facilitate retrieval and application.</a:t>
            </a:r>
          </a:p>
          <a:p>
            <a:pPr marL="342900" indent="-342900" eaLnBrk="0" hangingPunct="0"/>
            <a:endParaRPr lang="en-US" sz="2800">
              <a:latin typeface="Times New Roman" pitchFamily="-123" charset="0"/>
              <a:ea typeface="Arial" pitchFamily="-123" charset="0"/>
              <a:cs typeface="Arial" pitchFamily="-123" charset="0"/>
            </a:endParaRPr>
          </a:p>
          <a:p>
            <a:pPr marL="342900" indent="-342900" eaLnBrk="0" hangingPunct="0"/>
            <a:r>
              <a:rPr lang="en-US" sz="2000" i="1">
                <a:solidFill>
                  <a:srgbClr val="FF0000"/>
                </a:solidFill>
                <a:latin typeface="Times New Roman" pitchFamily="-123" charset="0"/>
                <a:ea typeface="Arial" pitchFamily="-123" charset="0"/>
                <a:cs typeface="Arial" pitchFamily="-123" charset="0"/>
              </a:rPr>
              <a:t>      Students build deeper understanding of new content by assimilating it into current schema and this learning happens when they are encouraged to talk about their thinking.</a:t>
            </a:r>
          </a:p>
          <a:p>
            <a:pPr marL="342900" indent="-342900" eaLnBrk="0" hangingPunct="0"/>
            <a:endParaRPr lang="en-US" sz="2000" i="1">
              <a:solidFill>
                <a:srgbClr val="FF0000"/>
              </a:solidFill>
              <a:latin typeface="Times New Roman" pitchFamily="-123" charset="0"/>
              <a:ea typeface="Arial" pitchFamily="-123" charset="0"/>
              <a:cs typeface="Arial" pitchFamily="-123" charset="0"/>
            </a:endParaRPr>
          </a:p>
          <a:p>
            <a:pPr marL="342900" indent="-342900" eaLnBrk="0" hangingPunct="0"/>
            <a:endParaRPr lang="en-US" sz="2800">
              <a:latin typeface="Times New Roman" pitchFamily="-123" charset="0"/>
              <a:ea typeface="Arial" pitchFamily="-123" charset="0"/>
              <a:cs typeface="Arial" pitchFamily="-123" charset="0"/>
            </a:endParaRPr>
          </a:p>
          <a:p>
            <a:pPr marL="342900" indent="-342900" eaLnBrk="0" hangingPunct="0"/>
            <a:endParaRPr lang="en-US" sz="2800">
              <a:latin typeface="Times New Roman" pitchFamily="-123" charset="0"/>
              <a:ea typeface="Arial" pitchFamily="-123" charset="0"/>
              <a:cs typeface="Arial" pitchFamily="-123" charset="0"/>
            </a:endParaRPr>
          </a:p>
        </p:txBody>
      </p:sp>
      <p:sp>
        <p:nvSpPr>
          <p:cNvPr id="33797" name="Rectangle 5"/>
          <p:cNvSpPr>
            <a:spLocks noGrp="1" noChangeArrowheads="1"/>
          </p:cNvSpPr>
          <p:nvPr>
            <p:ph type="title"/>
          </p:nvPr>
        </p:nvSpPr>
        <p:spPr>
          <a:solidFill>
            <a:schemeClr val="accent1"/>
          </a:solidFill>
          <a:ln w="38100" cap="flat" algn="ctr">
            <a:solidFill>
              <a:schemeClr val="tx1"/>
            </a:solidFill>
          </a:ln>
        </p:spPr>
        <p:txBody>
          <a:bodyPr anchor="ctr"/>
          <a:lstStyle/>
          <a:p>
            <a:pPr>
              <a:defRPr/>
            </a:pPr>
            <a:r>
              <a:rPr lang="en-US" dirty="0" smtClean="0">
                <a:solidFill>
                  <a:schemeClr val="tx1"/>
                </a:solidFill>
                <a:latin typeface="+mn-lt"/>
                <a:ea typeface="+mj-ea"/>
                <a:cs typeface="+mj-cs"/>
              </a:rPr>
              <a:t>Key Finding #2</a:t>
            </a:r>
            <a:br>
              <a:rPr lang="en-US" dirty="0" smtClean="0">
                <a:solidFill>
                  <a:schemeClr val="tx1"/>
                </a:solidFill>
                <a:latin typeface="+mn-lt"/>
                <a:ea typeface="+mj-ea"/>
                <a:cs typeface="+mj-cs"/>
              </a:rPr>
            </a:br>
            <a:r>
              <a:rPr lang="en-US" sz="2000" i="1" dirty="0" smtClean="0">
                <a:solidFill>
                  <a:schemeClr val="tx1"/>
                </a:solidFill>
                <a:latin typeface="+mn-lt"/>
                <a:ea typeface="+mj-ea"/>
                <a:cs typeface="+mj-cs"/>
              </a:rPr>
              <a:t>Competence </a:t>
            </a:r>
            <a:r>
              <a:rPr lang="en-US" sz="2000" i="1" dirty="0" smtClean="0">
                <a:solidFill>
                  <a:schemeClr val="tx1"/>
                </a:solidFill>
                <a:latin typeface="+mn-lt"/>
                <a:ea typeface="+mj-ea"/>
                <a:cs typeface="+mj-cs"/>
                <a:sym typeface="Wingdings" pitchFamily="1" charset="2"/>
              </a:rPr>
              <a:t>= </a:t>
            </a:r>
            <a:r>
              <a:rPr lang="en-US" sz="2000" i="1" dirty="0" smtClean="0">
                <a:solidFill>
                  <a:schemeClr val="tx1"/>
                </a:solidFill>
                <a:latin typeface="+mn-lt"/>
                <a:ea typeface="+mj-ea"/>
                <a:cs typeface="+mj-cs"/>
              </a:rPr>
              <a:t>conceptual + factual knowledge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6">
                                            <p:txEl>
                                              <p:pRg st="5" end="5"/>
                                            </p:txEl>
                                          </p:spTgt>
                                        </p:tgtEl>
                                        <p:attrNameLst>
                                          <p:attrName>style.visibility</p:attrName>
                                        </p:attrNameLst>
                                      </p:cBhvr>
                                      <p:to>
                                        <p:strVal val="visible"/>
                                      </p:to>
                                    </p:set>
                                    <p:anim calcmode="lin" valueType="num">
                                      <p:cBhvr additive="base">
                                        <p:cTn id="7" dur="500" fill="hold"/>
                                        <p:tgtEl>
                                          <p:spTgt spid="33796">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3" name="Text Box 2"/>
          <p:cNvSpPr txBox="1">
            <a:spLocks noChangeArrowheads="1"/>
          </p:cNvSpPr>
          <p:nvPr/>
        </p:nvSpPr>
        <p:spPr bwMode="auto">
          <a:xfrm>
            <a:off x="533400" y="1676400"/>
            <a:ext cx="8153400" cy="579438"/>
          </a:xfrm>
          <a:prstGeom prst="rect">
            <a:avLst/>
          </a:prstGeom>
          <a:noFill/>
          <a:ln w="9525">
            <a:noFill/>
            <a:miter lim="800000"/>
            <a:headEnd/>
            <a:tailEnd/>
          </a:ln>
        </p:spPr>
        <p:txBody>
          <a:bodyPr>
            <a:prstTxWarp prst="textNoShape">
              <a:avLst/>
            </a:prstTxWarp>
            <a:spAutoFit/>
          </a:bodyPr>
          <a:lstStyle/>
          <a:p>
            <a:pPr algn="ctr" eaLnBrk="0" hangingPunct="0">
              <a:spcBef>
                <a:spcPct val="50000"/>
              </a:spcBef>
            </a:pPr>
            <a:endParaRPr lang="en-US" sz="3200" b="1">
              <a:latin typeface="Times New Roman" pitchFamily="-123" charset="0"/>
              <a:ea typeface="Arial" pitchFamily="-123" charset="0"/>
              <a:cs typeface="Arial" pitchFamily="-123" charset="0"/>
            </a:endParaRPr>
          </a:p>
        </p:txBody>
      </p:sp>
      <p:sp>
        <p:nvSpPr>
          <p:cNvPr id="34819" name="Text Box 3"/>
          <p:cNvSpPr txBox="1">
            <a:spLocks noChangeArrowheads="1"/>
          </p:cNvSpPr>
          <p:nvPr/>
        </p:nvSpPr>
        <p:spPr bwMode="auto">
          <a:xfrm>
            <a:off x="609600" y="2009775"/>
            <a:ext cx="7620000" cy="4117975"/>
          </a:xfrm>
          <a:prstGeom prst="rect">
            <a:avLst/>
          </a:prstGeom>
          <a:noFill/>
          <a:ln w="9525">
            <a:noFill/>
            <a:miter lim="800000"/>
            <a:headEnd/>
            <a:tailEnd/>
          </a:ln>
        </p:spPr>
        <p:txBody>
          <a:bodyPr>
            <a:prstTxWarp prst="textNoShape">
              <a:avLst/>
            </a:prstTxWarp>
            <a:spAutoFit/>
          </a:bodyPr>
          <a:lstStyle/>
          <a:p>
            <a:pPr eaLnBrk="0" hangingPunct="0"/>
            <a:r>
              <a:rPr lang="en-US" sz="2800">
                <a:solidFill>
                  <a:srgbClr val="000066"/>
                </a:solidFill>
                <a:latin typeface="Times New Roman" pitchFamily="-123" charset="0"/>
                <a:ea typeface="Arial" pitchFamily="-123" charset="0"/>
                <a:cs typeface="Arial" pitchFamily="-123" charset="0"/>
              </a:rPr>
              <a:t>A “</a:t>
            </a:r>
            <a:r>
              <a:rPr lang="en-US" sz="2800" i="1">
                <a:solidFill>
                  <a:srgbClr val="000066"/>
                </a:solidFill>
                <a:latin typeface="Times New Roman" pitchFamily="-123" charset="0"/>
                <a:ea typeface="Arial" pitchFamily="-123" charset="0"/>
                <a:cs typeface="Arial" pitchFamily="-123" charset="0"/>
              </a:rPr>
              <a:t>meta-cognitive</a:t>
            </a:r>
            <a:r>
              <a:rPr lang="en-US" sz="2800">
                <a:solidFill>
                  <a:srgbClr val="000066"/>
                </a:solidFill>
                <a:latin typeface="Times New Roman" pitchFamily="-123" charset="0"/>
                <a:ea typeface="Arial" pitchFamily="-123" charset="0"/>
                <a:cs typeface="Arial" pitchFamily="-123" charset="0"/>
              </a:rPr>
              <a:t>” approach to instruction can help students learn to take control of their own learning goals</a:t>
            </a:r>
          </a:p>
          <a:p>
            <a:pPr eaLnBrk="0" hangingPunct="0"/>
            <a:r>
              <a:rPr lang="en-US" sz="2800" b="1" i="1">
                <a:solidFill>
                  <a:srgbClr val="FF0000"/>
                </a:solidFill>
                <a:latin typeface="Times New Roman" pitchFamily="-123" charset="0"/>
                <a:ea typeface="Arial" pitchFamily="-123" charset="0"/>
                <a:cs typeface="Arial" pitchFamily="-123" charset="0"/>
              </a:rPr>
              <a:t>…and…</a:t>
            </a:r>
          </a:p>
          <a:p>
            <a:pPr eaLnBrk="0" hangingPunct="0"/>
            <a:r>
              <a:rPr lang="en-US" sz="2800">
                <a:latin typeface="Times New Roman" pitchFamily="-123" charset="0"/>
                <a:ea typeface="Arial" pitchFamily="-123" charset="0"/>
                <a:cs typeface="Arial" pitchFamily="-123" charset="0"/>
              </a:rPr>
              <a:t>monitor their progress in achieving them.</a:t>
            </a:r>
          </a:p>
          <a:p>
            <a:pPr eaLnBrk="0" hangingPunct="0"/>
            <a:endParaRPr lang="en-US" sz="2800">
              <a:latin typeface="Times New Roman" pitchFamily="-123" charset="0"/>
              <a:ea typeface="Arial" pitchFamily="-123" charset="0"/>
              <a:cs typeface="Arial" pitchFamily="-123" charset="0"/>
            </a:endParaRPr>
          </a:p>
          <a:p>
            <a:pPr eaLnBrk="0" hangingPunct="0"/>
            <a:endParaRPr lang="en-US" sz="2800">
              <a:latin typeface="Times New Roman" pitchFamily="-123" charset="0"/>
              <a:ea typeface="Arial" pitchFamily="-123" charset="0"/>
              <a:cs typeface="Arial" pitchFamily="-123" charset="0"/>
            </a:endParaRPr>
          </a:p>
          <a:p>
            <a:pPr eaLnBrk="0" hangingPunct="0"/>
            <a:endParaRPr lang="en-US" sz="2800">
              <a:latin typeface="Times New Roman" pitchFamily="-123" charset="0"/>
              <a:ea typeface="Arial" pitchFamily="-123" charset="0"/>
              <a:cs typeface="Arial" pitchFamily="-123" charset="0"/>
            </a:endParaRPr>
          </a:p>
          <a:p>
            <a:pPr eaLnBrk="0" hangingPunct="0"/>
            <a:r>
              <a:rPr lang="en-US" sz="2000" i="1">
                <a:solidFill>
                  <a:srgbClr val="FF0000"/>
                </a:solidFill>
              </a:rPr>
              <a:t>Talk can provide an impetus for students to reflect on what they do—and do not—understand</a:t>
            </a:r>
            <a:r>
              <a:rPr lang="en-US" sz="2000" i="1">
                <a:solidFill>
                  <a:srgbClr val="FF0000"/>
                </a:solidFill>
                <a:latin typeface="Times New Roman" pitchFamily="-123" charset="0"/>
                <a:ea typeface="Arial" pitchFamily="-123" charset="0"/>
                <a:cs typeface="Arial" pitchFamily="-123" charset="0"/>
              </a:rPr>
              <a:t>.</a:t>
            </a:r>
          </a:p>
        </p:txBody>
      </p:sp>
      <p:sp>
        <p:nvSpPr>
          <p:cNvPr id="201732" name="Rectangle 4"/>
          <p:cNvSpPr>
            <a:spLocks noGrp="1" noChangeArrowheads="1"/>
          </p:cNvSpPr>
          <p:nvPr>
            <p:ph type="title"/>
          </p:nvPr>
        </p:nvSpPr>
        <p:spPr>
          <a:solidFill>
            <a:schemeClr val="accent1"/>
          </a:solidFill>
          <a:ln w="38100" cap="flat" algn="ctr">
            <a:solidFill>
              <a:schemeClr val="tx1"/>
            </a:solidFill>
          </a:ln>
        </p:spPr>
        <p:txBody>
          <a:bodyPr anchor="ctr"/>
          <a:lstStyle/>
          <a:p>
            <a:pPr>
              <a:defRPr/>
            </a:pPr>
            <a:r>
              <a:rPr lang="en-US" dirty="0">
                <a:solidFill>
                  <a:schemeClr val="tx1"/>
                </a:solidFill>
                <a:latin typeface="+mn-lt"/>
                <a:ea typeface="+mj-ea"/>
                <a:cs typeface="+mj-cs"/>
              </a:rPr>
              <a:t>Key Finding #3</a:t>
            </a:r>
            <a:br>
              <a:rPr lang="en-US" dirty="0">
                <a:solidFill>
                  <a:schemeClr val="tx1"/>
                </a:solidFill>
                <a:latin typeface="+mn-lt"/>
                <a:ea typeface="+mj-ea"/>
                <a:cs typeface="+mj-cs"/>
              </a:rPr>
            </a:br>
            <a:r>
              <a:rPr lang="en-US" sz="2000" i="1" dirty="0">
                <a:solidFill>
                  <a:schemeClr val="tx1"/>
                </a:solidFill>
                <a:latin typeface="+mn-lt"/>
                <a:ea typeface="+mj-ea"/>
                <a:cs typeface="+mj-cs"/>
              </a:rPr>
              <a:t>Monitoring own learning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9">
                                            <p:txEl>
                                              <p:pRg st="6" end="6"/>
                                            </p:txEl>
                                          </p:spTgt>
                                        </p:tgtEl>
                                        <p:attrNameLst>
                                          <p:attrName>style.visibility</p:attrName>
                                        </p:attrNameLst>
                                      </p:cBhvr>
                                      <p:to>
                                        <p:strVal val="visible"/>
                                      </p:to>
                                    </p:set>
                                    <p:anim calcmode="lin" valueType="num">
                                      <p:cBhvr additive="base">
                                        <p:cTn id="7" dur="500" fill="hold"/>
                                        <p:tgtEl>
                                          <p:spTgt spid="34819">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solidFill>
                  <a:schemeClr val="tx1"/>
                </a:solidFill>
                <a:latin typeface="+mn-lt"/>
                <a:ea typeface="+mj-ea"/>
                <a:cs typeface="+mj-cs"/>
              </a:rPr>
              <a:t>Video Case: MS Science Classroom</a:t>
            </a:r>
            <a:endParaRPr lang="en-US" sz="3200" dirty="0">
              <a:solidFill>
                <a:schemeClr val="tx1"/>
              </a:solidFill>
              <a:latin typeface="+mn-lt"/>
              <a:ea typeface="+mj-ea"/>
              <a:cs typeface="+mj-cs"/>
            </a:endParaRPr>
          </a:p>
        </p:txBody>
      </p:sp>
      <p:sp>
        <p:nvSpPr>
          <p:cNvPr id="51202" name="TextBox 2"/>
          <p:cNvSpPr txBox="1">
            <a:spLocks noChangeArrowheads="1"/>
          </p:cNvSpPr>
          <p:nvPr/>
        </p:nvSpPr>
        <p:spPr bwMode="auto">
          <a:xfrm>
            <a:off x="685800" y="1828800"/>
            <a:ext cx="7391400" cy="2647950"/>
          </a:xfrm>
          <a:prstGeom prst="rect">
            <a:avLst/>
          </a:prstGeom>
          <a:noFill/>
          <a:ln w="9525">
            <a:noFill/>
            <a:miter lim="800000"/>
            <a:headEnd/>
            <a:tailEnd/>
          </a:ln>
        </p:spPr>
        <p:txBody>
          <a:bodyPr>
            <a:prstTxWarp prst="textNoShape">
              <a:avLst/>
            </a:prstTxWarp>
            <a:spAutoFit/>
          </a:bodyPr>
          <a:lstStyle/>
          <a:p>
            <a:pPr eaLnBrk="0" fontAlgn="ctr" hangingPunct="0"/>
            <a:endParaRPr lang="en-US"/>
          </a:p>
          <a:p>
            <a:pPr eaLnBrk="0" fontAlgn="ctr" hangingPunct="0"/>
            <a:r>
              <a:rPr lang="en-US"/>
              <a:t>What tools and strategies does this teacher use during this lesson?</a:t>
            </a:r>
          </a:p>
          <a:p>
            <a:pPr eaLnBrk="0" fontAlgn="ctr" hangingPunct="0"/>
            <a:endParaRPr lang="en-US"/>
          </a:p>
          <a:p>
            <a:pPr eaLnBrk="0" fontAlgn="ctr" hangingPunct="0"/>
            <a:endParaRPr lang="en-US"/>
          </a:p>
          <a:p>
            <a:pPr eaLnBrk="0" fontAlgn="ctr" hangingPunct="0"/>
            <a:r>
              <a:rPr lang="en-US"/>
              <a:t>What "talk moves" does he utilize to guide the classroom discourse? </a:t>
            </a:r>
          </a:p>
        </p:txBody>
      </p:sp>
      <p:pic>
        <p:nvPicPr>
          <p:cNvPr id="51203" name="Picture 3" descr="OMSP Smaller Image.tiff"/>
          <p:cNvPicPr>
            <a:picLocks noChangeAspect="1"/>
          </p:cNvPicPr>
          <p:nvPr/>
        </p:nvPicPr>
        <p:blipFill>
          <a:blip r:embed="rId3"/>
          <a:srcRect/>
          <a:stretch>
            <a:fillRect/>
          </a:stretch>
        </p:blipFill>
        <p:spPr bwMode="auto">
          <a:xfrm>
            <a:off x="5943600" y="5562600"/>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sz="3200" smtClean="0">
                <a:solidFill>
                  <a:schemeClr val="tx1"/>
                </a:solidFill>
                <a:latin typeface="Verdana" pitchFamily="-123" charset="0"/>
              </a:rPr>
              <a:t/>
            </a:r>
            <a:br>
              <a:rPr lang="en-US" sz="3200" smtClean="0">
                <a:solidFill>
                  <a:schemeClr val="tx1"/>
                </a:solidFill>
                <a:latin typeface="Verdana" pitchFamily="-123" charset="0"/>
              </a:rPr>
            </a:br>
            <a:r>
              <a:rPr lang="en-US" sz="3200" smtClean="0">
                <a:solidFill>
                  <a:schemeClr val="tx1"/>
                </a:solidFill>
                <a:latin typeface="Verdana" pitchFamily="-123" charset="0"/>
              </a:rPr>
              <a:t/>
            </a:r>
            <a:br>
              <a:rPr lang="en-US" sz="3200" smtClean="0">
                <a:solidFill>
                  <a:schemeClr val="tx1"/>
                </a:solidFill>
                <a:latin typeface="Verdana" pitchFamily="-123" charset="0"/>
              </a:rPr>
            </a:br>
            <a:r>
              <a:rPr lang="en-US" sz="3200" i="1" smtClean="0">
                <a:solidFill>
                  <a:schemeClr val="tx1"/>
                </a:solidFill>
                <a:latin typeface="Verdana" pitchFamily="-123" charset="0"/>
              </a:rPr>
              <a:t>Good Morning</a:t>
            </a:r>
            <a:r>
              <a:rPr lang="en-US" sz="3200" smtClean="0">
                <a:solidFill>
                  <a:schemeClr val="tx1"/>
                </a:solidFill>
                <a:latin typeface="Verdana" pitchFamily="-123" charset="0"/>
              </a:rPr>
              <a:t> -Please sit at your same table from yesterday morning</a:t>
            </a:r>
          </a:p>
        </p:txBody>
      </p:sp>
      <p:pic>
        <p:nvPicPr>
          <p:cNvPr id="53250" name="Picture 5" descr="Avalanch Lillies"/>
          <p:cNvPicPr>
            <a:picLocks noChangeAspect="1" noChangeArrowheads="1"/>
          </p:cNvPicPr>
          <p:nvPr/>
        </p:nvPicPr>
        <p:blipFill>
          <a:blip r:embed="rId3"/>
          <a:srcRect/>
          <a:stretch>
            <a:fillRect/>
          </a:stretch>
        </p:blipFill>
        <p:spPr bwMode="auto">
          <a:xfrm>
            <a:off x="1066800" y="1600200"/>
            <a:ext cx="6781800" cy="4751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200" i="1" dirty="0" smtClean="0">
                <a:solidFill>
                  <a:schemeClr val="tx1"/>
                </a:solidFill>
                <a:latin typeface="+mn-lt"/>
                <a:ea typeface="+mj-ea"/>
                <a:cs typeface="+mj-cs"/>
              </a:rPr>
              <a:t>Who is in the Room?</a:t>
            </a:r>
            <a:endParaRPr lang="en-US" sz="3200" i="1" dirty="0">
              <a:solidFill>
                <a:schemeClr val="tx1"/>
              </a:solidFill>
              <a:latin typeface="+mn-lt"/>
              <a:ea typeface="+mj-ea"/>
              <a:cs typeface="+mj-cs"/>
            </a:endParaRPr>
          </a:p>
        </p:txBody>
      </p:sp>
      <p:sp>
        <p:nvSpPr>
          <p:cNvPr id="18434" name="TextBox 4"/>
          <p:cNvSpPr txBox="1">
            <a:spLocks noChangeArrowheads="1"/>
          </p:cNvSpPr>
          <p:nvPr/>
        </p:nvSpPr>
        <p:spPr bwMode="auto">
          <a:xfrm>
            <a:off x="838200" y="1503363"/>
            <a:ext cx="2209800" cy="5310187"/>
          </a:xfrm>
          <a:prstGeom prst="rect">
            <a:avLst/>
          </a:prstGeom>
          <a:noFill/>
          <a:ln w="9525">
            <a:noFill/>
            <a:miter lim="800000"/>
            <a:headEnd/>
            <a:tailEnd/>
          </a:ln>
        </p:spPr>
        <p:txBody>
          <a:bodyPr>
            <a:prstTxWarp prst="textNoShape">
              <a:avLst/>
            </a:prstTxWarp>
            <a:spAutoFit/>
          </a:bodyPr>
          <a:lstStyle/>
          <a:p>
            <a:pPr eaLnBrk="0" hangingPunct="0"/>
            <a:r>
              <a:rPr lang="en-US" sz="1800" b="1" i="1"/>
              <a:t>Bremerton</a:t>
            </a:r>
          </a:p>
          <a:p>
            <a:pPr eaLnBrk="0" hangingPunct="0"/>
            <a:endParaRPr lang="en-US" sz="1800" b="1" i="1"/>
          </a:p>
          <a:p>
            <a:pPr eaLnBrk="0" hangingPunct="0"/>
            <a:r>
              <a:rPr lang="en-US" sz="1800" b="1" i="1"/>
              <a:t>Cape Flattery</a:t>
            </a:r>
          </a:p>
          <a:p>
            <a:pPr eaLnBrk="0" hangingPunct="0"/>
            <a:endParaRPr lang="en-US" sz="1800" b="1" i="1"/>
          </a:p>
          <a:p>
            <a:pPr eaLnBrk="0" hangingPunct="0"/>
            <a:r>
              <a:rPr lang="en-US" sz="1800" b="1" i="1"/>
              <a:t>Chimacum</a:t>
            </a:r>
          </a:p>
          <a:p>
            <a:pPr eaLnBrk="0" hangingPunct="0"/>
            <a:endParaRPr lang="en-US" sz="1800" b="1" i="1"/>
          </a:p>
          <a:p>
            <a:pPr eaLnBrk="0" hangingPunct="0"/>
            <a:r>
              <a:rPr lang="en-US" sz="1800" b="1" i="1"/>
              <a:t>North Mason</a:t>
            </a:r>
          </a:p>
          <a:p>
            <a:pPr eaLnBrk="0" hangingPunct="0"/>
            <a:endParaRPr lang="en-US" sz="1800" b="1" i="1"/>
          </a:p>
          <a:p>
            <a:pPr eaLnBrk="0" hangingPunct="0"/>
            <a:r>
              <a:rPr lang="en-US" sz="1800" b="1" i="1"/>
              <a:t>Port Angeles</a:t>
            </a:r>
          </a:p>
          <a:p>
            <a:pPr eaLnBrk="0" hangingPunct="0"/>
            <a:endParaRPr lang="en-US" sz="1800" b="1" i="1"/>
          </a:p>
          <a:p>
            <a:pPr eaLnBrk="0" hangingPunct="0"/>
            <a:r>
              <a:rPr lang="en-US" sz="1800" b="1" i="1"/>
              <a:t>Quillayute Valley</a:t>
            </a:r>
          </a:p>
          <a:p>
            <a:pPr eaLnBrk="0" hangingPunct="0"/>
            <a:endParaRPr lang="en-US" sz="1800" b="1" i="1"/>
          </a:p>
          <a:p>
            <a:pPr eaLnBrk="0" hangingPunct="0"/>
            <a:r>
              <a:rPr lang="en-US" sz="1800" b="1" i="1"/>
              <a:t>Our Lady Star of the Sea</a:t>
            </a:r>
          </a:p>
          <a:p>
            <a:pPr eaLnBrk="0" hangingPunct="0"/>
            <a:endParaRPr lang="en-US" sz="1800" b="1" i="1"/>
          </a:p>
          <a:p>
            <a:pPr eaLnBrk="0" hangingPunct="0"/>
            <a:r>
              <a:rPr lang="en-US" sz="1800" b="1" i="1"/>
              <a:t>Sequim  </a:t>
            </a:r>
          </a:p>
          <a:p>
            <a:pPr eaLnBrk="0" hangingPunct="0"/>
            <a:endParaRPr lang="en-US" sz="1800" b="1" i="1"/>
          </a:p>
          <a:p>
            <a:pPr eaLnBrk="0" hangingPunct="0"/>
            <a:r>
              <a:rPr lang="en-US" sz="1800" b="1" i="1"/>
              <a:t>South Kitsap</a:t>
            </a:r>
          </a:p>
        </p:txBody>
      </p:sp>
      <p:pic>
        <p:nvPicPr>
          <p:cNvPr id="18435" name="Picture 5" descr="IMG_0627.jpg"/>
          <p:cNvPicPr>
            <a:picLocks noChangeAspect="1"/>
          </p:cNvPicPr>
          <p:nvPr/>
        </p:nvPicPr>
        <p:blipFill>
          <a:blip r:embed="rId3"/>
          <a:srcRect/>
          <a:stretch>
            <a:fillRect/>
          </a:stretch>
        </p:blipFill>
        <p:spPr bwMode="auto">
          <a:xfrm>
            <a:off x="3810000" y="2133600"/>
            <a:ext cx="4724400" cy="3543300"/>
          </a:xfrm>
          <a:prstGeom prst="rect">
            <a:avLst/>
          </a:prstGeom>
          <a:noFill/>
          <a:ln w="9525">
            <a:noFill/>
            <a:miter lim="800000"/>
            <a:headEnd/>
            <a:tailEnd/>
          </a:ln>
        </p:spPr>
      </p:pic>
      <p:pic>
        <p:nvPicPr>
          <p:cNvPr id="18436" name="Picture 6" descr="OMSP Smaller Image.tiff"/>
          <p:cNvPicPr>
            <a:picLocks noChangeAspect="1"/>
          </p:cNvPicPr>
          <p:nvPr/>
        </p:nvPicPr>
        <p:blipFill>
          <a:blip r:embed="rId4"/>
          <a:srcRect/>
          <a:stretch>
            <a:fillRect/>
          </a:stretch>
        </p:blipFill>
        <p:spPr bwMode="auto">
          <a:xfrm>
            <a:off x="5943600" y="5895975"/>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200" dirty="0" smtClean="0">
                <a:solidFill>
                  <a:schemeClr val="tx1"/>
                </a:solidFill>
                <a:latin typeface="+mn-lt"/>
                <a:ea typeface="+mj-ea"/>
                <a:cs typeface="+mj-cs"/>
              </a:rPr>
              <a:t>Reflecting on Yesterday</a:t>
            </a:r>
            <a:endParaRPr lang="en-US" sz="3200" dirty="0">
              <a:solidFill>
                <a:schemeClr val="tx1"/>
              </a:solidFill>
              <a:latin typeface="+mn-lt"/>
              <a:ea typeface="+mj-ea"/>
              <a:cs typeface="+mj-cs"/>
            </a:endParaRPr>
          </a:p>
        </p:txBody>
      </p:sp>
      <p:sp>
        <p:nvSpPr>
          <p:cNvPr id="55298" name="TextBox 2"/>
          <p:cNvSpPr txBox="1">
            <a:spLocks noChangeArrowheads="1"/>
          </p:cNvSpPr>
          <p:nvPr/>
        </p:nvSpPr>
        <p:spPr bwMode="auto">
          <a:xfrm>
            <a:off x="685800" y="1752600"/>
            <a:ext cx="7620000" cy="3081338"/>
          </a:xfrm>
          <a:prstGeom prst="rect">
            <a:avLst/>
          </a:prstGeom>
          <a:noFill/>
          <a:ln w="9525">
            <a:noFill/>
            <a:miter lim="800000"/>
            <a:headEnd/>
            <a:tailEnd/>
          </a:ln>
        </p:spPr>
        <p:txBody>
          <a:bodyPr>
            <a:prstTxWarp prst="textNoShape">
              <a:avLst/>
            </a:prstTxWarp>
            <a:spAutoFit/>
          </a:bodyPr>
          <a:lstStyle/>
          <a:p>
            <a:pPr eaLnBrk="0" fontAlgn="ctr" hangingPunct="0"/>
            <a:endParaRPr lang="en-US" sz="2800"/>
          </a:p>
          <a:p>
            <a:pPr eaLnBrk="0" fontAlgn="ctr" hangingPunct="0"/>
            <a:endParaRPr lang="en-US" sz="2800" i="1"/>
          </a:p>
          <a:p>
            <a:pPr eaLnBrk="0" fontAlgn="ctr" hangingPunct="0"/>
            <a:r>
              <a:rPr lang="en-US" sz="2800" i="1"/>
              <a:t>How did the discourse and discussion you experienced yesterday facilitate your learning?</a:t>
            </a:r>
          </a:p>
          <a:p>
            <a:pPr eaLnBrk="0" fontAlgn="ctr" hangingPunct="0"/>
            <a:endParaRPr lang="en-US" sz="2800" i="1"/>
          </a:p>
          <a:p>
            <a:pPr eaLnBrk="0" fontAlgn="ctr" hangingPunct="0"/>
            <a:endParaRPr lang="en-US" sz="2800" i="1"/>
          </a:p>
        </p:txBody>
      </p:sp>
      <p:pic>
        <p:nvPicPr>
          <p:cNvPr id="55299" name="Picture 6" descr="OMSP Smaller Image.tiff"/>
          <p:cNvPicPr>
            <a:picLocks noChangeAspect="1"/>
          </p:cNvPicPr>
          <p:nvPr/>
        </p:nvPicPr>
        <p:blipFill>
          <a:blip r:embed="rId3"/>
          <a:srcRect/>
          <a:stretch>
            <a:fillRect/>
          </a:stretch>
        </p:blipFill>
        <p:spPr bwMode="auto">
          <a:xfrm>
            <a:off x="5943600" y="5486400"/>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solidFill>
                  <a:schemeClr val="tx1"/>
                </a:solidFill>
                <a:latin typeface="+mn-lt"/>
              </a:rPr>
              <a:t>Session Outcomes:</a:t>
            </a:r>
            <a:endParaRPr lang="en-US" sz="3200" dirty="0">
              <a:solidFill>
                <a:schemeClr val="tx1"/>
              </a:solidFill>
              <a:latin typeface="+mn-lt"/>
            </a:endParaRPr>
          </a:p>
        </p:txBody>
      </p:sp>
      <p:sp>
        <p:nvSpPr>
          <p:cNvPr id="57346" name="TextBox 3"/>
          <p:cNvSpPr txBox="1">
            <a:spLocks noChangeArrowheads="1"/>
          </p:cNvSpPr>
          <p:nvPr/>
        </p:nvSpPr>
        <p:spPr bwMode="auto">
          <a:xfrm>
            <a:off x="900113" y="1700213"/>
            <a:ext cx="7056437" cy="4845050"/>
          </a:xfrm>
          <a:prstGeom prst="rect">
            <a:avLst/>
          </a:prstGeom>
          <a:noFill/>
          <a:ln w="9525">
            <a:noFill/>
            <a:miter lim="800000"/>
            <a:headEnd/>
            <a:tailEnd/>
          </a:ln>
        </p:spPr>
        <p:txBody>
          <a:bodyPr>
            <a:prstTxWarp prst="textNoShape">
              <a:avLst/>
            </a:prstTxWarp>
            <a:spAutoFit/>
          </a:bodyPr>
          <a:lstStyle/>
          <a:p>
            <a:r>
              <a:rPr lang="en-US" sz="2000">
                <a:sym typeface="Wingdings" pitchFamily="-123" charset="2"/>
              </a:rPr>
              <a:t></a:t>
            </a:r>
            <a:r>
              <a:rPr lang="en-US" sz="2000"/>
              <a:t>Develop common understanding of the 5   strategies for encouraging high-quality discourse</a:t>
            </a:r>
          </a:p>
          <a:p>
            <a:endParaRPr lang="en-US" sz="2000"/>
          </a:p>
          <a:p>
            <a:pPr>
              <a:buFont typeface="Wingdings" pitchFamily="-123" charset="2"/>
              <a:buChar char="à"/>
            </a:pPr>
            <a:r>
              <a:rPr lang="en-US" sz="2000">
                <a:sym typeface="Wingdings" pitchFamily="-123" charset="2"/>
              </a:rPr>
              <a:t>Complete a section of reading from “</a:t>
            </a:r>
            <a:r>
              <a:rPr lang="en-US" sz="2000" i="1">
                <a:sym typeface="Wingdings" pitchFamily="-123" charset="2"/>
              </a:rPr>
              <a:t>A Primer on Productive Classroom Conversations”</a:t>
            </a:r>
          </a:p>
          <a:p>
            <a:pPr>
              <a:buFont typeface="Wingdings" pitchFamily="-123" charset="2"/>
              <a:buChar char="à"/>
            </a:pPr>
            <a:endParaRPr lang="en-US" sz="2000" i="1">
              <a:sym typeface="Wingdings" pitchFamily="-123" charset="2"/>
            </a:endParaRPr>
          </a:p>
          <a:p>
            <a:pPr>
              <a:buFont typeface="Wingdings" pitchFamily="-123" charset="2"/>
              <a:buChar char="à"/>
            </a:pPr>
            <a:r>
              <a:rPr lang="en-US" sz="2000">
                <a:sym typeface="Wingdings" pitchFamily="-123" charset="2"/>
              </a:rPr>
              <a:t>Engage in a video case study to facilitate our dialogue about classroom discourse</a:t>
            </a:r>
          </a:p>
          <a:p>
            <a:pPr>
              <a:buFont typeface="Wingdings" pitchFamily="-123" charset="2"/>
              <a:buChar char="à"/>
            </a:pPr>
            <a:endParaRPr lang="en-US" sz="2000">
              <a:sym typeface="Wingdings" pitchFamily="-123" charset="2"/>
            </a:endParaRPr>
          </a:p>
          <a:p>
            <a:pPr>
              <a:buFont typeface="Wingdings" pitchFamily="-123" charset="2"/>
              <a:buChar char="à"/>
            </a:pPr>
            <a:r>
              <a:rPr lang="en-US" sz="2000">
                <a:sym typeface="Wingdings" pitchFamily="-123" charset="2"/>
              </a:rPr>
              <a:t>Introduction to online resources: Discourse Tool Kit and Tools for Ambitious Teachers</a:t>
            </a:r>
          </a:p>
          <a:p>
            <a:pPr>
              <a:buFont typeface="Wingdings" pitchFamily="-123" charset="2"/>
              <a:buChar char="à"/>
            </a:pPr>
            <a:endParaRPr lang="en-US" sz="2000" i="1">
              <a:sym typeface="Wingdings" pitchFamily="-123" charset="2"/>
            </a:endParaRPr>
          </a:p>
          <a:p>
            <a:pPr>
              <a:buFont typeface="Wingdings" pitchFamily="-123" charset="2"/>
              <a:buChar char="à"/>
            </a:pPr>
            <a:endParaRPr lang="en-US"/>
          </a:p>
          <a:p>
            <a:pPr>
              <a:buFont typeface="Arial" pitchFamily="-123" charset="0"/>
              <a:buChar char="•"/>
            </a:pPr>
            <a:endParaRPr lang="en-US"/>
          </a:p>
          <a:p>
            <a:pPr>
              <a:buFont typeface="Arial" pitchFamily="-123" charset="0"/>
              <a:buChar char="•"/>
            </a:pPr>
            <a:endParaRPr lang="en-US"/>
          </a:p>
        </p:txBody>
      </p:sp>
      <p:pic>
        <p:nvPicPr>
          <p:cNvPr id="57347" name="Picture 4" descr="OMSP Smaller Image.tiff"/>
          <p:cNvPicPr>
            <a:picLocks noChangeAspect="1"/>
          </p:cNvPicPr>
          <p:nvPr/>
        </p:nvPicPr>
        <p:blipFill>
          <a:blip r:embed="rId3"/>
          <a:srcRect/>
          <a:stretch>
            <a:fillRect/>
          </a:stretch>
        </p:blipFill>
        <p:spPr bwMode="auto">
          <a:xfrm>
            <a:off x="5795963" y="5661025"/>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3" name="Text Box 2"/>
          <p:cNvSpPr txBox="1">
            <a:spLocks noChangeArrowheads="1"/>
          </p:cNvSpPr>
          <p:nvPr/>
        </p:nvSpPr>
        <p:spPr bwMode="auto">
          <a:xfrm>
            <a:off x="1219200" y="2286000"/>
            <a:ext cx="7010400" cy="4291013"/>
          </a:xfrm>
          <a:prstGeom prst="rect">
            <a:avLst/>
          </a:prstGeom>
          <a:noFill/>
          <a:ln w="9525">
            <a:noFill/>
            <a:miter lim="800000"/>
            <a:headEnd/>
            <a:tailEnd/>
          </a:ln>
        </p:spPr>
        <p:txBody>
          <a:bodyPr>
            <a:prstTxWarp prst="textNoShape">
              <a:avLst/>
            </a:prstTxWarp>
            <a:spAutoFit/>
          </a:bodyPr>
          <a:lstStyle/>
          <a:p>
            <a:pPr>
              <a:spcBef>
                <a:spcPct val="50000"/>
              </a:spcBef>
            </a:pPr>
            <a:r>
              <a:rPr lang="en-US" i="1">
                <a:solidFill>
                  <a:srgbClr val="CF1203"/>
                </a:solidFill>
              </a:rPr>
              <a:t>While reading consider the following:</a:t>
            </a:r>
          </a:p>
          <a:p>
            <a:pPr>
              <a:spcBef>
                <a:spcPct val="50000"/>
              </a:spcBef>
            </a:pPr>
            <a:endParaRPr lang="en-US"/>
          </a:p>
          <a:p>
            <a:pPr>
              <a:spcBef>
                <a:spcPct val="50000"/>
              </a:spcBef>
            </a:pPr>
            <a:r>
              <a:rPr lang="en-US"/>
              <a:t>Which of these strategies are more challenging to implement in your classroom and why? </a:t>
            </a:r>
          </a:p>
          <a:p>
            <a:pPr>
              <a:spcBef>
                <a:spcPct val="50000"/>
              </a:spcBef>
            </a:pPr>
            <a:r>
              <a:rPr lang="en-US"/>
              <a:t>Which are you interested in learning more about?</a:t>
            </a:r>
          </a:p>
          <a:p>
            <a:pPr>
              <a:spcBef>
                <a:spcPct val="50000"/>
              </a:spcBef>
            </a:pPr>
            <a:endParaRPr lang="en-US"/>
          </a:p>
          <a:p>
            <a:pPr>
              <a:spcBef>
                <a:spcPct val="50000"/>
              </a:spcBef>
            </a:pPr>
            <a:endParaRPr lang="en-US"/>
          </a:p>
        </p:txBody>
      </p:sp>
      <p:sp>
        <p:nvSpPr>
          <p:cNvPr id="59394" name="TextBox 2"/>
          <p:cNvSpPr txBox="1">
            <a:spLocks noChangeArrowheads="1"/>
          </p:cNvSpPr>
          <p:nvPr/>
        </p:nvSpPr>
        <p:spPr bwMode="auto">
          <a:xfrm>
            <a:off x="1116013" y="620713"/>
            <a:ext cx="6192837" cy="457200"/>
          </a:xfrm>
          <a:prstGeom prst="rect">
            <a:avLst/>
          </a:prstGeom>
          <a:noFill/>
          <a:ln w="9525">
            <a:noFill/>
            <a:miter lim="800000"/>
            <a:headEnd/>
            <a:tailEnd/>
          </a:ln>
        </p:spPr>
        <p:txBody>
          <a:bodyPr>
            <a:prstTxWarp prst="textNoShape">
              <a:avLst/>
            </a:prstTxWarp>
            <a:spAutoFit/>
          </a:bodyPr>
          <a:lstStyle/>
          <a:p>
            <a:endParaRPr lang="en-US"/>
          </a:p>
        </p:txBody>
      </p:sp>
      <p:sp>
        <p:nvSpPr>
          <p:cNvPr id="59395" name="TextBox 3"/>
          <p:cNvSpPr txBox="1">
            <a:spLocks noChangeArrowheads="1"/>
          </p:cNvSpPr>
          <p:nvPr/>
        </p:nvSpPr>
        <p:spPr bwMode="auto">
          <a:xfrm>
            <a:off x="1187450" y="620713"/>
            <a:ext cx="7056438" cy="701675"/>
          </a:xfrm>
          <a:prstGeom prst="rect">
            <a:avLst/>
          </a:prstGeom>
          <a:noFill/>
          <a:ln w="9525">
            <a:noFill/>
            <a:miter lim="800000"/>
            <a:headEnd/>
            <a:tailEnd/>
          </a:ln>
        </p:spPr>
        <p:txBody>
          <a:bodyPr>
            <a:prstTxWarp prst="textNoShape">
              <a:avLst/>
            </a:prstTxWarp>
            <a:spAutoFit/>
          </a:bodyPr>
          <a:lstStyle/>
          <a:p>
            <a:r>
              <a:rPr lang="en-US" sz="2000"/>
              <a:t>Reading:  Student interaction in the Math Classroom: Stealing Ideas or Building Understanding</a:t>
            </a:r>
          </a:p>
        </p:txBody>
      </p:sp>
      <p:pic>
        <p:nvPicPr>
          <p:cNvPr id="59396" name="Picture 4" descr="OMSP Smaller Image.tiff"/>
          <p:cNvPicPr>
            <a:picLocks noChangeAspect="1"/>
          </p:cNvPicPr>
          <p:nvPr/>
        </p:nvPicPr>
        <p:blipFill>
          <a:blip r:embed="rId3"/>
          <a:srcRect/>
          <a:stretch>
            <a:fillRect/>
          </a:stretch>
        </p:blipFill>
        <p:spPr bwMode="auto">
          <a:xfrm>
            <a:off x="5795963" y="5661025"/>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p:txBody>
          <a:bodyPr/>
          <a:lstStyle/>
          <a:p>
            <a:r>
              <a:rPr lang="en-US" sz="3200">
                <a:solidFill>
                  <a:schemeClr val="tx1"/>
                </a:solidFill>
                <a:latin typeface="Verdana" pitchFamily="-123" charset="0"/>
              </a:rPr>
              <a:t>Five Strategies for Encouraging High Quality Student Interaction</a:t>
            </a:r>
            <a:endParaRPr lang="en-US"/>
          </a:p>
        </p:txBody>
      </p:sp>
      <p:sp>
        <p:nvSpPr>
          <p:cNvPr id="63491" name="Rectangle 3"/>
          <p:cNvSpPr>
            <a:spLocks noGrp="1" noChangeArrowheads="1"/>
          </p:cNvSpPr>
          <p:nvPr>
            <p:ph type="body" idx="1"/>
          </p:nvPr>
        </p:nvSpPr>
        <p:spPr/>
        <p:txBody>
          <a:bodyPr/>
          <a:lstStyle/>
          <a:p>
            <a:endParaRPr lang="en-US"/>
          </a:p>
          <a:p>
            <a:r>
              <a:rPr lang="en-US"/>
              <a:t>The use of rich math and science tasks</a:t>
            </a:r>
          </a:p>
          <a:p>
            <a:r>
              <a:rPr lang="en-US"/>
              <a:t>Justification of solutions</a:t>
            </a:r>
          </a:p>
          <a:p>
            <a:r>
              <a:rPr lang="en-US"/>
              <a:t>Students questioning one another</a:t>
            </a:r>
          </a:p>
          <a:p>
            <a:r>
              <a:rPr lang="en-US"/>
              <a:t>Use of wait time</a:t>
            </a:r>
          </a:p>
          <a:p>
            <a:r>
              <a:rPr lang="en-US"/>
              <a:t>Use of guidelines for math &amp; science talk</a:t>
            </a:r>
          </a:p>
        </p:txBody>
      </p:sp>
      <p:pic>
        <p:nvPicPr>
          <p:cNvPr id="61443" name="Picture 6" descr="OMSP Smaller Image.tiff"/>
          <p:cNvPicPr>
            <a:picLocks noChangeAspect="1"/>
          </p:cNvPicPr>
          <p:nvPr/>
        </p:nvPicPr>
        <p:blipFill>
          <a:blip r:embed="rId3"/>
          <a:srcRect/>
          <a:stretch>
            <a:fillRect/>
          </a:stretch>
        </p:blipFill>
        <p:spPr bwMode="auto">
          <a:xfrm>
            <a:off x="5867400" y="5562600"/>
            <a:ext cx="2905125" cy="962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1">
                                            <p:txEl>
                                              <p:pRg st="1" end="1"/>
                                            </p:txEl>
                                          </p:spTgt>
                                        </p:tgtEl>
                                        <p:attrNameLst>
                                          <p:attrName>style.visibility</p:attrName>
                                        </p:attrNameLst>
                                      </p:cBhvr>
                                      <p:to>
                                        <p:strVal val="visible"/>
                                      </p:to>
                                    </p:set>
                                    <p:anim calcmode="lin" valueType="num">
                                      <p:cBhvr additive="base">
                                        <p:cTn id="7" dur="5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xEl>
                                              <p:pRg st="2" end="2"/>
                                            </p:txEl>
                                          </p:spTgt>
                                        </p:tgtEl>
                                        <p:attrNameLst>
                                          <p:attrName>style.visibility</p:attrName>
                                        </p:attrNameLst>
                                      </p:cBhvr>
                                      <p:to>
                                        <p:strVal val="visible"/>
                                      </p:to>
                                    </p:set>
                                    <p:anim calcmode="lin" valueType="num">
                                      <p:cBhvr additive="base">
                                        <p:cTn id="13" dur="500" fill="hold"/>
                                        <p:tgtEl>
                                          <p:spTgt spid="634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1">
                                            <p:txEl>
                                              <p:pRg st="3" end="3"/>
                                            </p:txEl>
                                          </p:spTgt>
                                        </p:tgtEl>
                                        <p:attrNameLst>
                                          <p:attrName>style.visibility</p:attrName>
                                        </p:attrNameLst>
                                      </p:cBhvr>
                                      <p:to>
                                        <p:strVal val="visible"/>
                                      </p:to>
                                    </p:set>
                                    <p:anim calcmode="lin" valueType="num">
                                      <p:cBhvr additive="base">
                                        <p:cTn id="19" dur="500" fill="hold"/>
                                        <p:tgtEl>
                                          <p:spTgt spid="6349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491">
                                            <p:txEl>
                                              <p:pRg st="4" end="4"/>
                                            </p:txEl>
                                          </p:spTgt>
                                        </p:tgtEl>
                                        <p:attrNameLst>
                                          <p:attrName>style.visibility</p:attrName>
                                        </p:attrNameLst>
                                      </p:cBhvr>
                                      <p:to>
                                        <p:strVal val="visible"/>
                                      </p:to>
                                    </p:set>
                                    <p:anim calcmode="lin" valueType="num">
                                      <p:cBhvr additive="base">
                                        <p:cTn id="25" dur="500" fill="hold"/>
                                        <p:tgtEl>
                                          <p:spTgt spid="6349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4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491">
                                            <p:txEl>
                                              <p:pRg st="5" end="5"/>
                                            </p:txEl>
                                          </p:spTgt>
                                        </p:tgtEl>
                                        <p:attrNameLst>
                                          <p:attrName>style.visibility</p:attrName>
                                        </p:attrNameLst>
                                      </p:cBhvr>
                                      <p:to>
                                        <p:strVal val="visible"/>
                                      </p:to>
                                    </p:set>
                                    <p:anim calcmode="lin" valueType="num">
                                      <p:cBhvr additive="base">
                                        <p:cTn id="31" dur="500" fill="hold"/>
                                        <p:tgtEl>
                                          <p:spTgt spid="63491">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49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pPr>
              <a:defRPr/>
            </a:pPr>
            <a:r>
              <a:rPr lang="en-US" sz="3200" dirty="0">
                <a:solidFill>
                  <a:schemeClr val="tx1"/>
                </a:solidFill>
                <a:latin typeface="+mn-lt"/>
              </a:rPr>
              <a:t>Video Case:  Regina’s Logo</a:t>
            </a:r>
            <a:endParaRPr lang="en-US" dirty="0">
              <a:latin typeface="+mn-lt"/>
            </a:endParaRPr>
          </a:p>
        </p:txBody>
      </p:sp>
      <p:sp>
        <p:nvSpPr>
          <p:cNvPr id="63490" name="Text Box 3"/>
          <p:cNvSpPr txBox="1">
            <a:spLocks noChangeArrowheads="1"/>
          </p:cNvSpPr>
          <p:nvPr/>
        </p:nvSpPr>
        <p:spPr bwMode="auto">
          <a:xfrm>
            <a:off x="838200" y="1752600"/>
            <a:ext cx="7162800" cy="3195638"/>
          </a:xfrm>
          <a:prstGeom prst="rect">
            <a:avLst/>
          </a:prstGeom>
          <a:noFill/>
          <a:ln w="9525">
            <a:noFill/>
            <a:miter lim="800000"/>
            <a:headEnd/>
            <a:tailEnd/>
          </a:ln>
        </p:spPr>
        <p:txBody>
          <a:bodyPr>
            <a:prstTxWarp prst="textNoShape">
              <a:avLst/>
            </a:prstTxWarp>
            <a:spAutoFit/>
          </a:bodyPr>
          <a:lstStyle/>
          <a:p>
            <a:pPr>
              <a:spcBef>
                <a:spcPct val="50000"/>
              </a:spcBef>
            </a:pPr>
            <a:r>
              <a:rPr lang="en-US"/>
              <a:t>Watch the video of an Algebra classroom through the lens of the five strategies discussed.</a:t>
            </a:r>
          </a:p>
          <a:p>
            <a:pPr>
              <a:spcBef>
                <a:spcPct val="50000"/>
              </a:spcBef>
            </a:pPr>
            <a:endParaRPr lang="en-US"/>
          </a:p>
          <a:p>
            <a:pPr>
              <a:spcBef>
                <a:spcPct val="50000"/>
              </a:spcBef>
            </a:pPr>
            <a:r>
              <a:rPr lang="en-US"/>
              <a:t>Which of the five strategies did you see on display in the video here?</a:t>
            </a:r>
          </a:p>
          <a:p>
            <a:pPr>
              <a:spcBef>
                <a:spcPct val="50000"/>
              </a:spcBef>
            </a:pPr>
            <a:endParaRPr lang="en-US"/>
          </a:p>
        </p:txBody>
      </p:sp>
      <p:pic>
        <p:nvPicPr>
          <p:cNvPr id="63491" name="Picture 4" descr="OMSP Smaller Image.tiff"/>
          <p:cNvPicPr>
            <a:picLocks noChangeAspect="1"/>
          </p:cNvPicPr>
          <p:nvPr/>
        </p:nvPicPr>
        <p:blipFill>
          <a:blip r:embed="rId3"/>
          <a:srcRect/>
          <a:stretch>
            <a:fillRect/>
          </a:stretch>
        </p:blipFill>
        <p:spPr bwMode="auto">
          <a:xfrm>
            <a:off x="5795963" y="5661025"/>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7" name="Text Box 4"/>
          <p:cNvSpPr txBox="1">
            <a:spLocks noChangeArrowheads="1"/>
          </p:cNvSpPr>
          <p:nvPr/>
        </p:nvSpPr>
        <p:spPr bwMode="auto">
          <a:xfrm>
            <a:off x="755650" y="1700213"/>
            <a:ext cx="7467600" cy="2100262"/>
          </a:xfrm>
          <a:prstGeom prst="rect">
            <a:avLst/>
          </a:prstGeom>
          <a:noFill/>
          <a:ln w="9525">
            <a:noFill/>
            <a:miter lim="800000"/>
            <a:headEnd/>
            <a:tailEnd/>
          </a:ln>
        </p:spPr>
        <p:txBody>
          <a:bodyPr>
            <a:prstTxWarp prst="textNoShape">
              <a:avLst/>
            </a:prstTxWarp>
            <a:spAutoFit/>
          </a:bodyPr>
          <a:lstStyle/>
          <a:p>
            <a:pPr>
              <a:spcBef>
                <a:spcPct val="50000"/>
              </a:spcBef>
            </a:pPr>
            <a:r>
              <a:rPr lang="en-US" i="1"/>
              <a:t>Discourse Ideas</a:t>
            </a:r>
            <a:r>
              <a:rPr lang="en-US"/>
              <a:t>:</a:t>
            </a:r>
          </a:p>
          <a:p>
            <a:pPr>
              <a:spcBef>
                <a:spcPct val="50000"/>
              </a:spcBef>
              <a:buFontTx/>
              <a:buChar char="•"/>
            </a:pPr>
            <a:r>
              <a:rPr lang="en-US"/>
              <a:t>Priming yourself for different conversations</a:t>
            </a:r>
          </a:p>
          <a:p>
            <a:pPr>
              <a:spcBef>
                <a:spcPct val="50000"/>
              </a:spcBef>
              <a:buFontTx/>
              <a:buChar char="•"/>
            </a:pPr>
            <a:r>
              <a:rPr lang="en-US"/>
              <a:t>Using wait time</a:t>
            </a:r>
          </a:p>
          <a:p>
            <a:pPr>
              <a:spcBef>
                <a:spcPct val="50000"/>
              </a:spcBef>
              <a:buFontTx/>
              <a:buChar char="•"/>
            </a:pPr>
            <a:r>
              <a:rPr lang="en-US"/>
              <a:t>Productive discourse moves</a:t>
            </a:r>
          </a:p>
        </p:txBody>
      </p:sp>
      <p:pic>
        <p:nvPicPr>
          <p:cNvPr id="65538" name="Picture 6" descr="OMSP Smaller Image.tiff"/>
          <p:cNvPicPr>
            <a:picLocks noChangeAspect="1"/>
          </p:cNvPicPr>
          <p:nvPr/>
        </p:nvPicPr>
        <p:blipFill>
          <a:blip r:embed="rId3"/>
          <a:srcRect/>
          <a:stretch>
            <a:fillRect/>
          </a:stretch>
        </p:blipFill>
        <p:spPr bwMode="auto">
          <a:xfrm>
            <a:off x="6238875" y="5715000"/>
            <a:ext cx="2905125" cy="962025"/>
          </a:xfrm>
          <a:prstGeom prst="rect">
            <a:avLst/>
          </a:prstGeom>
          <a:noFill/>
          <a:ln w="9525">
            <a:noFill/>
            <a:miter lim="800000"/>
            <a:headEnd/>
            <a:tailEnd/>
          </a:ln>
        </p:spPr>
      </p:pic>
      <p:sp>
        <p:nvSpPr>
          <p:cNvPr id="65539" name="Text Box 3"/>
          <p:cNvSpPr txBox="1">
            <a:spLocks noChangeArrowheads="1"/>
          </p:cNvSpPr>
          <p:nvPr/>
        </p:nvSpPr>
        <p:spPr bwMode="auto">
          <a:xfrm>
            <a:off x="838200" y="838200"/>
            <a:ext cx="7086600" cy="427038"/>
          </a:xfrm>
          <a:prstGeom prst="rect">
            <a:avLst/>
          </a:prstGeom>
          <a:noFill/>
          <a:ln w="9525">
            <a:noFill/>
            <a:miter lim="800000"/>
            <a:headEnd/>
            <a:tailEnd/>
          </a:ln>
        </p:spPr>
        <p:txBody>
          <a:bodyPr>
            <a:prstTxWarp prst="textNoShape">
              <a:avLst/>
            </a:prstTxWarp>
            <a:spAutoFit/>
          </a:bodyPr>
          <a:lstStyle/>
          <a:p>
            <a:pPr>
              <a:spcBef>
                <a:spcPct val="50000"/>
              </a:spcBef>
            </a:pPr>
            <a:r>
              <a:rPr lang="en-US" sz="2200"/>
              <a:t>A Primer on Productive Classroom Conversations</a:t>
            </a:r>
          </a:p>
        </p:txBody>
      </p:sp>
      <p:sp>
        <p:nvSpPr>
          <p:cNvPr id="66564" name="Text Box 4"/>
          <p:cNvSpPr txBox="1">
            <a:spLocks noChangeArrowheads="1"/>
          </p:cNvSpPr>
          <p:nvPr/>
        </p:nvSpPr>
        <p:spPr bwMode="auto">
          <a:xfrm>
            <a:off x="611188" y="1628775"/>
            <a:ext cx="7467600" cy="4419600"/>
          </a:xfrm>
          <a:prstGeom prst="rect">
            <a:avLst/>
          </a:prstGeom>
          <a:solidFill>
            <a:schemeClr val="bg1"/>
          </a:solidFill>
          <a:ln w="9525">
            <a:noFill/>
            <a:miter lim="800000"/>
            <a:headEnd/>
            <a:tailEnd/>
          </a:ln>
        </p:spPr>
        <p:txBody>
          <a:bodyPr>
            <a:prstTxWarp prst="textNoShape">
              <a:avLst/>
            </a:prstTxWarp>
            <a:spAutoFit/>
          </a:bodyPr>
          <a:lstStyle/>
          <a:p>
            <a:pPr>
              <a:spcBef>
                <a:spcPct val="50000"/>
              </a:spcBef>
            </a:pPr>
            <a:r>
              <a:rPr lang="en-US" i="1"/>
              <a:t>Discourse Ideas</a:t>
            </a:r>
            <a:r>
              <a:rPr lang="en-US"/>
              <a:t>:</a:t>
            </a:r>
          </a:p>
          <a:p>
            <a:pPr>
              <a:spcBef>
                <a:spcPct val="50000"/>
              </a:spcBef>
              <a:buFontTx/>
              <a:buChar char="•"/>
            </a:pPr>
            <a:r>
              <a:rPr lang="en-US" sz="2000"/>
              <a:t>Maintaining a safe classroom environment for   discussions</a:t>
            </a:r>
          </a:p>
          <a:p>
            <a:pPr>
              <a:spcBef>
                <a:spcPct val="50000"/>
              </a:spcBef>
              <a:buFontTx/>
              <a:buChar char="•"/>
            </a:pPr>
            <a:r>
              <a:rPr lang="en-US" sz="2000"/>
              <a:t>Priming yourself for different conversations</a:t>
            </a:r>
          </a:p>
          <a:p>
            <a:pPr>
              <a:spcBef>
                <a:spcPct val="50000"/>
              </a:spcBef>
              <a:buFontTx/>
              <a:buChar char="•"/>
            </a:pPr>
            <a:r>
              <a:rPr lang="en-US" sz="2000"/>
              <a:t>Cognitive demand for different questions and tasks</a:t>
            </a:r>
          </a:p>
          <a:p>
            <a:pPr>
              <a:spcBef>
                <a:spcPct val="50000"/>
              </a:spcBef>
              <a:buFontTx/>
              <a:buChar char="•"/>
            </a:pPr>
            <a:r>
              <a:rPr lang="en-US" sz="2000"/>
              <a:t>Asking meta-cognitive questions</a:t>
            </a:r>
          </a:p>
          <a:p>
            <a:pPr>
              <a:spcBef>
                <a:spcPct val="50000"/>
              </a:spcBef>
              <a:buFontTx/>
              <a:buChar char="•"/>
            </a:pPr>
            <a:r>
              <a:rPr lang="en-US" sz="2000"/>
              <a:t>Using wait time</a:t>
            </a:r>
          </a:p>
          <a:p>
            <a:pPr>
              <a:spcBef>
                <a:spcPct val="50000"/>
              </a:spcBef>
              <a:buFontTx/>
              <a:buChar char="•"/>
            </a:pPr>
            <a:r>
              <a:rPr lang="en-US" sz="2000"/>
              <a:t>Productive discourse moves</a:t>
            </a:r>
          </a:p>
          <a:p>
            <a:pPr>
              <a:spcBef>
                <a:spcPct val="50000"/>
              </a:spcBef>
              <a:buFontTx/>
              <a:buChar char="•"/>
            </a:pPr>
            <a:r>
              <a:rPr lang="en-US" sz="2000"/>
              <a:t>Scaffolding students’ use of academic language</a:t>
            </a:r>
          </a:p>
          <a:p>
            <a:pPr>
              <a:spcBef>
                <a:spcPct val="50000"/>
              </a:spcBef>
              <a:buFontTx/>
              <a:buChar char="•"/>
            </a:pPr>
            <a:r>
              <a:rPr lang="en-US" sz="2000"/>
              <a:t>Encouraging peer-to-peer talk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564">
                                            <p:txEl>
                                              <p:pRg st="1" end="1"/>
                                            </p:txEl>
                                          </p:spTgt>
                                        </p:tgtEl>
                                        <p:attrNameLst>
                                          <p:attrName>style.visibility</p:attrName>
                                        </p:attrNameLst>
                                      </p:cBhvr>
                                      <p:to>
                                        <p:strVal val="visible"/>
                                      </p:to>
                                    </p:set>
                                    <p:anim calcmode="lin" valueType="num">
                                      <p:cBhvr additive="base">
                                        <p:cTn id="7" dur="500" fill="hold"/>
                                        <p:tgtEl>
                                          <p:spTgt spid="6656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6564">
                                            <p:txEl>
                                              <p:pRg st="2" end="2"/>
                                            </p:txEl>
                                          </p:spTgt>
                                        </p:tgtEl>
                                        <p:attrNameLst>
                                          <p:attrName>style.visibility</p:attrName>
                                        </p:attrNameLst>
                                      </p:cBhvr>
                                      <p:to>
                                        <p:strVal val="visible"/>
                                      </p:to>
                                    </p:set>
                                    <p:anim calcmode="lin" valueType="num">
                                      <p:cBhvr additive="base">
                                        <p:cTn id="13" dur="500" fill="hold"/>
                                        <p:tgtEl>
                                          <p:spTgt spid="6656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656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6564">
                                            <p:txEl>
                                              <p:pRg st="3" end="3"/>
                                            </p:txEl>
                                          </p:spTgt>
                                        </p:tgtEl>
                                        <p:attrNameLst>
                                          <p:attrName>style.visibility</p:attrName>
                                        </p:attrNameLst>
                                      </p:cBhvr>
                                      <p:to>
                                        <p:strVal val="visible"/>
                                      </p:to>
                                    </p:set>
                                    <p:anim calcmode="lin" valueType="num">
                                      <p:cBhvr additive="base">
                                        <p:cTn id="19" dur="500" fill="hold"/>
                                        <p:tgtEl>
                                          <p:spTgt spid="6656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56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6564">
                                            <p:txEl>
                                              <p:pRg st="4" end="4"/>
                                            </p:txEl>
                                          </p:spTgt>
                                        </p:tgtEl>
                                        <p:attrNameLst>
                                          <p:attrName>style.visibility</p:attrName>
                                        </p:attrNameLst>
                                      </p:cBhvr>
                                      <p:to>
                                        <p:strVal val="visible"/>
                                      </p:to>
                                    </p:set>
                                    <p:anim calcmode="lin" valueType="num">
                                      <p:cBhvr additive="base">
                                        <p:cTn id="25" dur="500" fill="hold"/>
                                        <p:tgtEl>
                                          <p:spTgt spid="6656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656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6564">
                                            <p:txEl>
                                              <p:pRg st="5" end="5"/>
                                            </p:txEl>
                                          </p:spTgt>
                                        </p:tgtEl>
                                        <p:attrNameLst>
                                          <p:attrName>style.visibility</p:attrName>
                                        </p:attrNameLst>
                                      </p:cBhvr>
                                      <p:to>
                                        <p:strVal val="visible"/>
                                      </p:to>
                                    </p:set>
                                    <p:anim calcmode="lin" valueType="num">
                                      <p:cBhvr additive="base">
                                        <p:cTn id="31" dur="500" fill="hold"/>
                                        <p:tgtEl>
                                          <p:spTgt spid="6656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656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6564">
                                            <p:txEl>
                                              <p:pRg st="6" end="6"/>
                                            </p:txEl>
                                          </p:spTgt>
                                        </p:tgtEl>
                                        <p:attrNameLst>
                                          <p:attrName>style.visibility</p:attrName>
                                        </p:attrNameLst>
                                      </p:cBhvr>
                                      <p:to>
                                        <p:strVal val="visible"/>
                                      </p:to>
                                    </p:set>
                                    <p:anim calcmode="lin" valueType="num">
                                      <p:cBhvr additive="base">
                                        <p:cTn id="37" dur="500" fill="hold"/>
                                        <p:tgtEl>
                                          <p:spTgt spid="6656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656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6564">
                                            <p:txEl>
                                              <p:pRg st="7" end="7"/>
                                            </p:txEl>
                                          </p:spTgt>
                                        </p:tgtEl>
                                        <p:attrNameLst>
                                          <p:attrName>style.visibility</p:attrName>
                                        </p:attrNameLst>
                                      </p:cBhvr>
                                      <p:to>
                                        <p:strVal val="visible"/>
                                      </p:to>
                                    </p:set>
                                    <p:anim calcmode="lin" valueType="num">
                                      <p:cBhvr additive="base">
                                        <p:cTn id="43" dur="500" fill="hold"/>
                                        <p:tgtEl>
                                          <p:spTgt spid="66564">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656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6564">
                                            <p:txEl>
                                              <p:pRg st="8" end="8"/>
                                            </p:txEl>
                                          </p:spTgt>
                                        </p:tgtEl>
                                        <p:attrNameLst>
                                          <p:attrName>style.visibility</p:attrName>
                                        </p:attrNameLst>
                                      </p:cBhvr>
                                      <p:to>
                                        <p:strVal val="visible"/>
                                      </p:to>
                                    </p:set>
                                    <p:anim calcmode="lin" valueType="num">
                                      <p:cBhvr additive="base">
                                        <p:cTn id="49" dur="500" fill="hold"/>
                                        <p:tgtEl>
                                          <p:spTgt spid="66564">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656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 presetClass="exit" presetSubtype="10" fill="hold" grpId="0" nodeType="clickEffect">
                                  <p:stCondLst>
                                    <p:cond delay="0"/>
                                  </p:stCondLst>
                                  <p:childTnLst>
                                    <p:animEffect transition="out" filter="blinds(horizontal)">
                                      <p:cBhvr>
                                        <p:cTn id="54" dur="500"/>
                                        <p:tgtEl>
                                          <p:spTgt spid="66564">
                                            <p:txEl>
                                              <p:pRg st="0" end="0"/>
                                            </p:txEl>
                                          </p:spTgt>
                                        </p:tgtEl>
                                      </p:cBhvr>
                                    </p:animEffect>
                                    <p:set>
                                      <p:cBhvr>
                                        <p:cTn id="55" dur="1" fill="hold">
                                          <p:stCondLst>
                                            <p:cond delay="499"/>
                                          </p:stCondLst>
                                        </p:cTn>
                                        <p:tgtEl>
                                          <p:spTgt spid="66564">
                                            <p:txEl>
                                              <p:pRg st="0" end="0"/>
                                            </p:txEl>
                                          </p:spTgt>
                                        </p:tgtEl>
                                        <p:attrNameLst>
                                          <p:attrName>style.visibility</p:attrName>
                                        </p:attrNameLst>
                                      </p:cBhvr>
                                      <p:to>
                                        <p:strVal val="hidden"/>
                                      </p:to>
                                    </p:set>
                                  </p:childTnLst>
                                </p:cTn>
                              </p:par>
                              <p:par>
                                <p:cTn id="56" presetID="3" presetClass="exit" presetSubtype="10" fill="hold" grpId="0" nodeType="withEffect">
                                  <p:stCondLst>
                                    <p:cond delay="0"/>
                                  </p:stCondLst>
                                  <p:childTnLst>
                                    <p:animEffect transition="out" filter="blinds(horizontal)">
                                      <p:cBhvr>
                                        <p:cTn id="57" dur="500"/>
                                        <p:tgtEl>
                                          <p:spTgt spid="66564">
                                            <p:txEl>
                                              <p:pRg st="1" end="1"/>
                                            </p:txEl>
                                          </p:spTgt>
                                        </p:tgtEl>
                                      </p:cBhvr>
                                    </p:animEffect>
                                    <p:set>
                                      <p:cBhvr>
                                        <p:cTn id="58" dur="1" fill="hold">
                                          <p:stCondLst>
                                            <p:cond delay="499"/>
                                          </p:stCondLst>
                                        </p:cTn>
                                        <p:tgtEl>
                                          <p:spTgt spid="66564">
                                            <p:txEl>
                                              <p:pRg st="1" end="1"/>
                                            </p:txEl>
                                          </p:spTgt>
                                        </p:tgtEl>
                                        <p:attrNameLst>
                                          <p:attrName>style.visibility</p:attrName>
                                        </p:attrNameLst>
                                      </p:cBhvr>
                                      <p:to>
                                        <p:strVal val="hidden"/>
                                      </p:to>
                                    </p:set>
                                  </p:childTnLst>
                                </p:cTn>
                              </p:par>
                              <p:par>
                                <p:cTn id="59" presetID="3" presetClass="exit" presetSubtype="10" fill="hold" grpId="0" nodeType="withEffect">
                                  <p:stCondLst>
                                    <p:cond delay="0"/>
                                  </p:stCondLst>
                                  <p:childTnLst>
                                    <p:animEffect transition="out" filter="blinds(horizontal)">
                                      <p:cBhvr>
                                        <p:cTn id="60" dur="500"/>
                                        <p:tgtEl>
                                          <p:spTgt spid="66564">
                                            <p:txEl>
                                              <p:pRg st="2" end="2"/>
                                            </p:txEl>
                                          </p:spTgt>
                                        </p:tgtEl>
                                      </p:cBhvr>
                                    </p:animEffect>
                                    <p:set>
                                      <p:cBhvr>
                                        <p:cTn id="61" dur="1" fill="hold">
                                          <p:stCondLst>
                                            <p:cond delay="499"/>
                                          </p:stCondLst>
                                        </p:cTn>
                                        <p:tgtEl>
                                          <p:spTgt spid="66564">
                                            <p:txEl>
                                              <p:pRg st="2" end="2"/>
                                            </p:txEl>
                                          </p:spTgt>
                                        </p:tgtEl>
                                        <p:attrNameLst>
                                          <p:attrName>style.visibility</p:attrName>
                                        </p:attrNameLst>
                                      </p:cBhvr>
                                      <p:to>
                                        <p:strVal val="hidden"/>
                                      </p:to>
                                    </p:set>
                                  </p:childTnLst>
                                </p:cTn>
                              </p:par>
                              <p:par>
                                <p:cTn id="62" presetID="3" presetClass="exit" presetSubtype="10" fill="hold" grpId="0" nodeType="withEffect">
                                  <p:stCondLst>
                                    <p:cond delay="0"/>
                                  </p:stCondLst>
                                  <p:childTnLst>
                                    <p:animEffect transition="out" filter="blinds(horizontal)">
                                      <p:cBhvr>
                                        <p:cTn id="63" dur="500"/>
                                        <p:tgtEl>
                                          <p:spTgt spid="66564">
                                            <p:txEl>
                                              <p:pRg st="3" end="3"/>
                                            </p:txEl>
                                          </p:spTgt>
                                        </p:tgtEl>
                                      </p:cBhvr>
                                    </p:animEffect>
                                    <p:set>
                                      <p:cBhvr>
                                        <p:cTn id="64" dur="1" fill="hold">
                                          <p:stCondLst>
                                            <p:cond delay="499"/>
                                          </p:stCondLst>
                                        </p:cTn>
                                        <p:tgtEl>
                                          <p:spTgt spid="66564">
                                            <p:txEl>
                                              <p:pRg st="3" end="3"/>
                                            </p:txEl>
                                          </p:spTgt>
                                        </p:tgtEl>
                                        <p:attrNameLst>
                                          <p:attrName>style.visibility</p:attrName>
                                        </p:attrNameLst>
                                      </p:cBhvr>
                                      <p:to>
                                        <p:strVal val="hidden"/>
                                      </p:to>
                                    </p:set>
                                  </p:childTnLst>
                                </p:cTn>
                              </p:par>
                              <p:par>
                                <p:cTn id="65" presetID="3" presetClass="exit" presetSubtype="10" fill="hold" grpId="0" nodeType="withEffect">
                                  <p:stCondLst>
                                    <p:cond delay="0"/>
                                  </p:stCondLst>
                                  <p:childTnLst>
                                    <p:animEffect transition="out" filter="blinds(horizontal)">
                                      <p:cBhvr>
                                        <p:cTn id="66" dur="500"/>
                                        <p:tgtEl>
                                          <p:spTgt spid="66564">
                                            <p:txEl>
                                              <p:pRg st="4" end="4"/>
                                            </p:txEl>
                                          </p:spTgt>
                                        </p:tgtEl>
                                      </p:cBhvr>
                                    </p:animEffect>
                                    <p:set>
                                      <p:cBhvr>
                                        <p:cTn id="67" dur="1" fill="hold">
                                          <p:stCondLst>
                                            <p:cond delay="499"/>
                                          </p:stCondLst>
                                        </p:cTn>
                                        <p:tgtEl>
                                          <p:spTgt spid="66564">
                                            <p:txEl>
                                              <p:pRg st="4" end="4"/>
                                            </p:txEl>
                                          </p:spTgt>
                                        </p:tgtEl>
                                        <p:attrNameLst>
                                          <p:attrName>style.visibility</p:attrName>
                                        </p:attrNameLst>
                                      </p:cBhvr>
                                      <p:to>
                                        <p:strVal val="hidden"/>
                                      </p:to>
                                    </p:set>
                                  </p:childTnLst>
                                </p:cTn>
                              </p:par>
                              <p:par>
                                <p:cTn id="68" presetID="3" presetClass="exit" presetSubtype="10" fill="hold" grpId="0" nodeType="withEffect">
                                  <p:stCondLst>
                                    <p:cond delay="0"/>
                                  </p:stCondLst>
                                  <p:childTnLst>
                                    <p:animEffect transition="out" filter="blinds(horizontal)">
                                      <p:cBhvr>
                                        <p:cTn id="69" dur="500"/>
                                        <p:tgtEl>
                                          <p:spTgt spid="66564">
                                            <p:txEl>
                                              <p:pRg st="5" end="5"/>
                                            </p:txEl>
                                          </p:spTgt>
                                        </p:tgtEl>
                                      </p:cBhvr>
                                    </p:animEffect>
                                    <p:set>
                                      <p:cBhvr>
                                        <p:cTn id="70" dur="1" fill="hold">
                                          <p:stCondLst>
                                            <p:cond delay="499"/>
                                          </p:stCondLst>
                                        </p:cTn>
                                        <p:tgtEl>
                                          <p:spTgt spid="66564">
                                            <p:txEl>
                                              <p:pRg st="5" end="5"/>
                                            </p:txEl>
                                          </p:spTgt>
                                        </p:tgtEl>
                                        <p:attrNameLst>
                                          <p:attrName>style.visibility</p:attrName>
                                        </p:attrNameLst>
                                      </p:cBhvr>
                                      <p:to>
                                        <p:strVal val="hidden"/>
                                      </p:to>
                                    </p:set>
                                  </p:childTnLst>
                                </p:cTn>
                              </p:par>
                              <p:par>
                                <p:cTn id="71" presetID="3" presetClass="exit" presetSubtype="10" fill="hold" grpId="0" nodeType="withEffect">
                                  <p:stCondLst>
                                    <p:cond delay="0"/>
                                  </p:stCondLst>
                                  <p:childTnLst>
                                    <p:animEffect transition="out" filter="blinds(horizontal)">
                                      <p:cBhvr>
                                        <p:cTn id="72" dur="500"/>
                                        <p:tgtEl>
                                          <p:spTgt spid="66564">
                                            <p:txEl>
                                              <p:pRg st="6" end="6"/>
                                            </p:txEl>
                                          </p:spTgt>
                                        </p:tgtEl>
                                      </p:cBhvr>
                                    </p:animEffect>
                                    <p:set>
                                      <p:cBhvr>
                                        <p:cTn id="73" dur="1" fill="hold">
                                          <p:stCondLst>
                                            <p:cond delay="499"/>
                                          </p:stCondLst>
                                        </p:cTn>
                                        <p:tgtEl>
                                          <p:spTgt spid="66564">
                                            <p:txEl>
                                              <p:pRg st="6" end="6"/>
                                            </p:txEl>
                                          </p:spTgt>
                                        </p:tgtEl>
                                        <p:attrNameLst>
                                          <p:attrName>style.visibility</p:attrName>
                                        </p:attrNameLst>
                                      </p:cBhvr>
                                      <p:to>
                                        <p:strVal val="hidden"/>
                                      </p:to>
                                    </p:set>
                                  </p:childTnLst>
                                </p:cTn>
                              </p:par>
                              <p:par>
                                <p:cTn id="74" presetID="3" presetClass="exit" presetSubtype="10" fill="hold" grpId="0" nodeType="withEffect">
                                  <p:stCondLst>
                                    <p:cond delay="0"/>
                                  </p:stCondLst>
                                  <p:childTnLst>
                                    <p:animEffect transition="out" filter="blinds(horizontal)">
                                      <p:cBhvr>
                                        <p:cTn id="75" dur="500"/>
                                        <p:tgtEl>
                                          <p:spTgt spid="66564">
                                            <p:txEl>
                                              <p:pRg st="7" end="7"/>
                                            </p:txEl>
                                          </p:spTgt>
                                        </p:tgtEl>
                                      </p:cBhvr>
                                    </p:animEffect>
                                    <p:set>
                                      <p:cBhvr>
                                        <p:cTn id="76" dur="1" fill="hold">
                                          <p:stCondLst>
                                            <p:cond delay="499"/>
                                          </p:stCondLst>
                                        </p:cTn>
                                        <p:tgtEl>
                                          <p:spTgt spid="66564">
                                            <p:txEl>
                                              <p:pRg st="7" end="7"/>
                                            </p:txEl>
                                          </p:spTgt>
                                        </p:tgtEl>
                                        <p:attrNameLst>
                                          <p:attrName>style.visibility</p:attrName>
                                        </p:attrNameLst>
                                      </p:cBhvr>
                                      <p:to>
                                        <p:strVal val="hidden"/>
                                      </p:to>
                                    </p:set>
                                  </p:childTnLst>
                                </p:cTn>
                              </p:par>
                              <p:par>
                                <p:cTn id="77" presetID="3" presetClass="exit" presetSubtype="10" fill="hold" grpId="0" nodeType="withEffect">
                                  <p:stCondLst>
                                    <p:cond delay="0"/>
                                  </p:stCondLst>
                                  <p:childTnLst>
                                    <p:animEffect transition="out" filter="blinds(horizontal)">
                                      <p:cBhvr>
                                        <p:cTn id="78" dur="500"/>
                                        <p:tgtEl>
                                          <p:spTgt spid="66564">
                                            <p:txEl>
                                              <p:pRg st="8" end="8"/>
                                            </p:txEl>
                                          </p:spTgt>
                                        </p:tgtEl>
                                      </p:cBhvr>
                                    </p:animEffect>
                                    <p:set>
                                      <p:cBhvr>
                                        <p:cTn id="79" dur="1" fill="hold">
                                          <p:stCondLst>
                                            <p:cond delay="499"/>
                                          </p:stCondLst>
                                        </p:cTn>
                                        <p:tgtEl>
                                          <p:spTgt spid="66564">
                                            <p:txEl>
                                              <p:pRg st="8" end="8"/>
                                            </p:txEl>
                                          </p:spTgt>
                                        </p:tgtEl>
                                        <p:attrNameLst>
                                          <p:attrName>style.visibility</p:attrName>
                                        </p:attrNameLst>
                                      </p:cBhvr>
                                      <p:to>
                                        <p:strVal val="hidden"/>
                                      </p:to>
                                    </p:set>
                                  </p:childTnLst>
                                </p:cTn>
                              </p:par>
                              <p:par>
                                <p:cTn id="80" presetID="3" presetClass="exit" presetSubtype="10" fill="hold" grpId="0" nodeType="withEffect">
                                  <p:stCondLst>
                                    <p:cond delay="0"/>
                                  </p:stCondLst>
                                  <p:childTnLst>
                                    <p:animEffect transition="out" filter="blinds(horizontal)">
                                      <p:cBhvr>
                                        <p:cTn id="81" dur="500"/>
                                        <p:tgtEl>
                                          <p:spTgt spid="66564">
                                            <p:bg/>
                                          </p:spTgt>
                                        </p:tgtEl>
                                      </p:cBhvr>
                                    </p:animEffect>
                                    <p:set>
                                      <p:cBhvr>
                                        <p:cTn id="82" dur="1" fill="hold">
                                          <p:stCondLst>
                                            <p:cond delay="499"/>
                                          </p:stCondLst>
                                        </p:cTn>
                                        <p:tgtEl>
                                          <p:spTgt spid="66564">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build="allAtOnce"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5" name="Text Box 2"/>
          <p:cNvSpPr txBox="1">
            <a:spLocks noChangeArrowheads="1"/>
          </p:cNvSpPr>
          <p:nvPr/>
        </p:nvSpPr>
        <p:spPr bwMode="auto">
          <a:xfrm>
            <a:off x="685800" y="685800"/>
            <a:ext cx="7620000" cy="427038"/>
          </a:xfrm>
          <a:prstGeom prst="rect">
            <a:avLst/>
          </a:prstGeom>
          <a:noFill/>
          <a:ln w="9525">
            <a:noFill/>
            <a:miter lim="800000"/>
            <a:headEnd/>
            <a:tailEnd/>
          </a:ln>
        </p:spPr>
        <p:txBody>
          <a:bodyPr>
            <a:prstTxWarp prst="textNoShape">
              <a:avLst/>
            </a:prstTxWarp>
            <a:spAutoFit/>
          </a:bodyPr>
          <a:lstStyle/>
          <a:p>
            <a:pPr>
              <a:spcBef>
                <a:spcPct val="50000"/>
              </a:spcBef>
            </a:pPr>
            <a:r>
              <a:rPr lang="en-US" sz="2200"/>
              <a:t>A Primer on Productive Classroom Conversations</a:t>
            </a:r>
          </a:p>
        </p:txBody>
      </p:sp>
      <p:sp>
        <p:nvSpPr>
          <p:cNvPr id="68612" name="Text Box 4"/>
          <p:cNvSpPr txBox="1">
            <a:spLocks noChangeArrowheads="1"/>
          </p:cNvSpPr>
          <p:nvPr/>
        </p:nvSpPr>
        <p:spPr bwMode="auto">
          <a:xfrm>
            <a:off x="762000" y="1752600"/>
            <a:ext cx="7696200" cy="4513263"/>
          </a:xfrm>
          <a:prstGeom prst="rect">
            <a:avLst/>
          </a:prstGeom>
          <a:noFill/>
          <a:ln w="9525">
            <a:noFill/>
            <a:miter lim="800000"/>
            <a:headEnd/>
            <a:tailEnd/>
          </a:ln>
        </p:spPr>
        <p:txBody>
          <a:bodyPr>
            <a:prstTxWarp prst="textNoShape">
              <a:avLst/>
            </a:prstTxWarp>
            <a:spAutoFit/>
          </a:bodyPr>
          <a:lstStyle/>
          <a:p>
            <a:pPr>
              <a:spcBef>
                <a:spcPct val="50000"/>
              </a:spcBef>
            </a:pPr>
            <a:r>
              <a:rPr lang="en-US"/>
              <a:t>Read:</a:t>
            </a:r>
          </a:p>
          <a:p>
            <a:pPr>
              <a:spcBef>
                <a:spcPct val="50000"/>
              </a:spcBef>
            </a:pPr>
            <a:r>
              <a:rPr lang="en-US" sz="2000"/>
              <a:t>Introduction pg. 1-2</a:t>
            </a:r>
          </a:p>
          <a:p>
            <a:pPr>
              <a:spcBef>
                <a:spcPct val="50000"/>
              </a:spcBef>
            </a:pPr>
            <a:r>
              <a:rPr lang="en-US" sz="2000"/>
              <a:t>Priming yourself for classroom conversations: Idea #2 </a:t>
            </a:r>
          </a:p>
          <a:p>
            <a:pPr>
              <a:spcBef>
                <a:spcPct val="50000"/>
              </a:spcBef>
            </a:pPr>
            <a:r>
              <a:rPr lang="en-US" sz="2000" i="1">
                <a:solidFill>
                  <a:srgbClr val="CF1203"/>
                </a:solidFill>
              </a:rPr>
              <a:t>and</a:t>
            </a:r>
          </a:p>
          <a:p>
            <a:pPr>
              <a:spcBef>
                <a:spcPct val="50000"/>
              </a:spcBef>
            </a:pPr>
            <a:r>
              <a:rPr lang="en-US" sz="2000"/>
              <a:t>Using different discourse moves and use of wait time: Idea # 5 &amp; 6</a:t>
            </a:r>
            <a:endParaRPr lang="en-US"/>
          </a:p>
          <a:p>
            <a:pPr lvl="1"/>
            <a:endParaRPr lang="en-US" sz="1800">
              <a:solidFill>
                <a:srgbClr val="CF1203"/>
              </a:solidFill>
            </a:endParaRPr>
          </a:p>
          <a:p>
            <a:pPr lvl="1"/>
            <a:endParaRPr lang="en-US" sz="1800">
              <a:solidFill>
                <a:srgbClr val="CF1203"/>
              </a:solidFill>
            </a:endParaRPr>
          </a:p>
          <a:p>
            <a:pPr lvl="1"/>
            <a:r>
              <a:rPr lang="en-US" sz="1800" b="1" i="1">
                <a:solidFill>
                  <a:srgbClr val="CF1203"/>
                </a:solidFill>
              </a:rPr>
              <a:t>What moves do think are most helpful in generating student discourse and why?</a:t>
            </a:r>
          </a:p>
          <a:p>
            <a:pPr lvl="1"/>
            <a:endParaRPr lang="en-US" sz="1800" b="1" i="1">
              <a:solidFill>
                <a:srgbClr val="CF1203"/>
              </a:solidFill>
            </a:endParaRPr>
          </a:p>
          <a:p>
            <a:pPr lvl="1"/>
            <a:r>
              <a:rPr lang="en-US" sz="1800" b="1" i="1">
                <a:solidFill>
                  <a:srgbClr val="CF1203"/>
                </a:solidFill>
              </a:rPr>
              <a:t>What moves are you interested in trying or using more often?</a:t>
            </a:r>
            <a:endParaRPr lang="en-US" b="1"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12">
                                            <p:txEl>
                                              <p:pRg st="7" end="7"/>
                                            </p:txEl>
                                          </p:spTgt>
                                        </p:tgtEl>
                                        <p:attrNameLst>
                                          <p:attrName>style.visibility</p:attrName>
                                        </p:attrNameLst>
                                      </p:cBhvr>
                                      <p:to>
                                        <p:strVal val="visible"/>
                                      </p:to>
                                    </p:set>
                                    <p:anim calcmode="lin" valueType="num">
                                      <p:cBhvr additive="base">
                                        <p:cTn id="7" dur="500" fill="hold"/>
                                        <p:tgtEl>
                                          <p:spTgt spid="68612">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2">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8612">
                                            <p:txEl>
                                              <p:pRg st="9" end="9"/>
                                            </p:txEl>
                                          </p:spTgt>
                                        </p:tgtEl>
                                        <p:attrNameLst>
                                          <p:attrName>style.visibility</p:attrName>
                                        </p:attrNameLst>
                                      </p:cBhvr>
                                      <p:to>
                                        <p:strVal val="visible"/>
                                      </p:to>
                                    </p:set>
                                    <p:anim calcmode="lin" valueType="num">
                                      <p:cBhvr additive="base">
                                        <p:cTn id="11" dur="500" fill="hold"/>
                                        <p:tgtEl>
                                          <p:spTgt spid="68612">
                                            <p:txEl>
                                              <p:pRg st="9" end="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861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3" name="Text Box 2"/>
          <p:cNvSpPr txBox="1">
            <a:spLocks noChangeArrowheads="1"/>
          </p:cNvSpPr>
          <p:nvPr/>
        </p:nvSpPr>
        <p:spPr bwMode="auto">
          <a:xfrm>
            <a:off x="762000" y="838200"/>
            <a:ext cx="7772400" cy="457200"/>
          </a:xfrm>
          <a:prstGeom prst="rect">
            <a:avLst/>
          </a:prstGeom>
          <a:noFill/>
          <a:ln w="9525">
            <a:noFill/>
            <a:miter lim="800000"/>
            <a:headEnd/>
            <a:tailEnd/>
          </a:ln>
        </p:spPr>
        <p:txBody>
          <a:bodyPr>
            <a:prstTxWarp prst="textNoShape">
              <a:avLst/>
            </a:prstTxWarp>
            <a:spAutoFit/>
          </a:bodyPr>
          <a:lstStyle/>
          <a:p>
            <a:pPr marL="457200" indent="-457200">
              <a:spcBef>
                <a:spcPct val="50000"/>
              </a:spcBef>
            </a:pPr>
            <a:r>
              <a:rPr lang="en-US"/>
              <a:t>Video Case: Raymonds’ Method</a:t>
            </a:r>
          </a:p>
        </p:txBody>
      </p:sp>
      <p:sp>
        <p:nvSpPr>
          <p:cNvPr id="69634" name="TextBox 2"/>
          <p:cNvSpPr txBox="1">
            <a:spLocks noChangeArrowheads="1"/>
          </p:cNvSpPr>
          <p:nvPr/>
        </p:nvSpPr>
        <p:spPr bwMode="auto">
          <a:xfrm>
            <a:off x="900113" y="1844675"/>
            <a:ext cx="7272337" cy="2282825"/>
          </a:xfrm>
          <a:prstGeom prst="rect">
            <a:avLst/>
          </a:prstGeom>
          <a:noFill/>
          <a:ln w="9525">
            <a:noFill/>
            <a:miter lim="800000"/>
            <a:headEnd/>
            <a:tailEnd/>
          </a:ln>
        </p:spPr>
        <p:txBody>
          <a:bodyPr>
            <a:prstTxWarp prst="textNoShape">
              <a:avLst/>
            </a:prstTxWarp>
            <a:spAutoFit/>
          </a:bodyPr>
          <a:lstStyle/>
          <a:p>
            <a:endParaRPr lang="en-US"/>
          </a:p>
          <a:p>
            <a:endParaRPr lang="en-US"/>
          </a:p>
          <a:p>
            <a:r>
              <a:rPr lang="en-US"/>
              <a:t>What are the discourse moves you can identify in this video clip?</a:t>
            </a:r>
          </a:p>
          <a:p>
            <a:endParaRPr lang="en-US"/>
          </a:p>
          <a:p>
            <a:endParaRPr lang="en-US"/>
          </a:p>
        </p:txBody>
      </p:sp>
      <p:pic>
        <p:nvPicPr>
          <p:cNvPr id="69635" name="Picture 4" descr="OMSP Smaller Image.tiff"/>
          <p:cNvPicPr>
            <a:picLocks noChangeAspect="1"/>
          </p:cNvPicPr>
          <p:nvPr/>
        </p:nvPicPr>
        <p:blipFill>
          <a:blip r:embed="rId3"/>
          <a:srcRect/>
          <a:stretch>
            <a:fillRect/>
          </a:stretch>
        </p:blipFill>
        <p:spPr bwMode="auto">
          <a:xfrm>
            <a:off x="5795963" y="5661025"/>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1" name="TextBox 1"/>
          <p:cNvSpPr txBox="1">
            <a:spLocks noChangeArrowheads="1"/>
          </p:cNvSpPr>
          <p:nvPr/>
        </p:nvSpPr>
        <p:spPr bwMode="auto">
          <a:xfrm>
            <a:off x="1116013" y="765175"/>
            <a:ext cx="6696075" cy="646113"/>
          </a:xfrm>
          <a:prstGeom prst="rect">
            <a:avLst/>
          </a:prstGeom>
          <a:noFill/>
          <a:ln w="9525">
            <a:noFill/>
            <a:miter lim="800000"/>
            <a:headEnd/>
            <a:tailEnd/>
          </a:ln>
        </p:spPr>
        <p:txBody>
          <a:bodyPr>
            <a:prstTxWarp prst="textNoShape">
              <a:avLst/>
            </a:prstTxWarp>
            <a:spAutoFit/>
          </a:bodyPr>
          <a:lstStyle/>
          <a:p>
            <a:r>
              <a:rPr lang="en-US" sz="3600"/>
              <a:t>Discourse Tool Kit (on-line)</a:t>
            </a:r>
          </a:p>
        </p:txBody>
      </p:sp>
      <p:sp>
        <p:nvSpPr>
          <p:cNvPr id="71682" name="TextBox 2"/>
          <p:cNvSpPr txBox="1">
            <a:spLocks noChangeArrowheads="1"/>
          </p:cNvSpPr>
          <p:nvPr/>
        </p:nvSpPr>
        <p:spPr bwMode="auto">
          <a:xfrm>
            <a:off x="971550" y="1773238"/>
            <a:ext cx="7272338" cy="3416300"/>
          </a:xfrm>
          <a:prstGeom prst="rect">
            <a:avLst/>
          </a:prstGeom>
          <a:noFill/>
          <a:ln w="9525">
            <a:noFill/>
            <a:miter lim="800000"/>
            <a:headEnd/>
            <a:tailEnd/>
          </a:ln>
        </p:spPr>
        <p:txBody>
          <a:bodyPr>
            <a:prstTxWarp prst="textNoShape">
              <a:avLst/>
            </a:prstTxWarp>
            <a:spAutoFit/>
          </a:bodyPr>
          <a:lstStyle/>
          <a:p>
            <a:pPr marL="457200" indent="-457200">
              <a:buFontTx/>
              <a:buAutoNum type="arabicPeriod"/>
            </a:pPr>
            <a:r>
              <a:rPr lang="en-US"/>
              <a:t>Questioning-launching and pressing student thinking</a:t>
            </a:r>
          </a:p>
          <a:p>
            <a:pPr marL="457200" indent="-457200">
              <a:buFontTx/>
              <a:buAutoNum type="arabicPeriod"/>
            </a:pPr>
            <a:r>
              <a:rPr lang="en-US"/>
              <a:t>Talk Formats and Moves- responding to and steering the conversation</a:t>
            </a:r>
          </a:p>
          <a:p>
            <a:pPr marL="457200" indent="-457200">
              <a:buFontTx/>
              <a:buAutoNum type="arabicPeriod"/>
            </a:pPr>
            <a:r>
              <a:rPr lang="en-US"/>
              <a:t>Visual Tools- Making thoughts public and accessible</a:t>
            </a:r>
          </a:p>
          <a:p>
            <a:pPr marL="457200" indent="-457200">
              <a:buFontTx/>
              <a:buAutoNum type="arabicPeriod"/>
            </a:pPr>
            <a:r>
              <a:rPr lang="en-US"/>
              <a:t>Discourse Structures- patterned processes and techniques for engaging student collaboration</a:t>
            </a:r>
            <a:endParaRPr lang="en-US"/>
          </a:p>
        </p:txBody>
      </p:sp>
      <p:pic>
        <p:nvPicPr>
          <p:cNvPr id="71683" name="Picture 4" descr="OMSP Smaller Image.tiff"/>
          <p:cNvPicPr>
            <a:picLocks noChangeAspect="1"/>
          </p:cNvPicPr>
          <p:nvPr/>
        </p:nvPicPr>
        <p:blipFill>
          <a:blip r:embed="rId3"/>
          <a:srcRect/>
          <a:stretch>
            <a:fillRect/>
          </a:stretch>
        </p:blipFill>
        <p:spPr bwMode="auto">
          <a:xfrm>
            <a:off x="5795963" y="5661025"/>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29" name="TextBox 1"/>
          <p:cNvSpPr txBox="1">
            <a:spLocks noChangeArrowheads="1"/>
          </p:cNvSpPr>
          <p:nvPr/>
        </p:nvSpPr>
        <p:spPr bwMode="auto">
          <a:xfrm>
            <a:off x="1116013" y="1773238"/>
            <a:ext cx="6624637" cy="3784600"/>
          </a:xfrm>
          <a:prstGeom prst="rect">
            <a:avLst/>
          </a:prstGeom>
          <a:noFill/>
          <a:ln w="9525">
            <a:noFill/>
            <a:miter lim="800000"/>
            <a:headEnd/>
            <a:tailEnd/>
          </a:ln>
        </p:spPr>
        <p:txBody>
          <a:bodyPr>
            <a:prstTxWarp prst="textNoShape">
              <a:avLst/>
            </a:prstTxWarp>
            <a:spAutoFit/>
          </a:bodyPr>
          <a:lstStyle/>
          <a:p>
            <a:r>
              <a:rPr lang="en-US" b="1"/>
              <a:t>Take three minutes to reflect and consider some next steps:</a:t>
            </a:r>
          </a:p>
          <a:p>
            <a:endParaRPr lang="en-US"/>
          </a:p>
          <a:p>
            <a:r>
              <a:rPr lang="en-US" i="1"/>
              <a:t>What aspects of classroom discourse am I interested in exploring more?</a:t>
            </a:r>
          </a:p>
          <a:p>
            <a:endParaRPr lang="en-US"/>
          </a:p>
          <a:p>
            <a:r>
              <a:rPr lang="en-US" i="1"/>
              <a:t>What resources might you utilize to support your individual or collaborative lesson planning?</a:t>
            </a:r>
          </a:p>
          <a:p>
            <a:endParaRPr lang="en-US"/>
          </a:p>
        </p:txBody>
      </p:sp>
      <p:pic>
        <p:nvPicPr>
          <p:cNvPr id="73730" name="Picture 4" descr="OMSP Smaller Image.tiff"/>
          <p:cNvPicPr>
            <a:picLocks noChangeAspect="1"/>
          </p:cNvPicPr>
          <p:nvPr/>
        </p:nvPicPr>
        <p:blipFill>
          <a:blip r:embed="rId3"/>
          <a:srcRect/>
          <a:stretch>
            <a:fillRect/>
          </a:stretch>
        </p:blipFill>
        <p:spPr bwMode="auto">
          <a:xfrm>
            <a:off x="5795963" y="5661025"/>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1" name="Picture 1" descr="OMSP Smaller Image.tiff"/>
          <p:cNvPicPr>
            <a:picLocks noChangeAspect="1"/>
          </p:cNvPicPr>
          <p:nvPr/>
        </p:nvPicPr>
        <p:blipFill>
          <a:blip r:embed="rId3"/>
          <a:srcRect/>
          <a:stretch>
            <a:fillRect/>
          </a:stretch>
        </p:blipFill>
        <p:spPr bwMode="auto">
          <a:xfrm>
            <a:off x="1447800" y="1905000"/>
            <a:ext cx="6172200" cy="2044700"/>
          </a:xfrm>
          <a:prstGeom prst="rect">
            <a:avLst/>
          </a:prstGeom>
          <a:noFill/>
          <a:ln w="9525">
            <a:noFill/>
            <a:miter lim="800000"/>
            <a:headEnd/>
            <a:tailEnd/>
          </a:ln>
        </p:spPr>
      </p:pic>
      <p:sp>
        <p:nvSpPr>
          <p:cNvPr id="20482" name="TextBox 2"/>
          <p:cNvSpPr txBox="1">
            <a:spLocks noChangeArrowheads="1"/>
          </p:cNvSpPr>
          <p:nvPr/>
        </p:nvSpPr>
        <p:spPr bwMode="auto">
          <a:xfrm>
            <a:off x="1371600" y="838200"/>
            <a:ext cx="6400800" cy="579438"/>
          </a:xfrm>
          <a:prstGeom prst="rect">
            <a:avLst/>
          </a:prstGeom>
          <a:noFill/>
          <a:ln w="9525">
            <a:noFill/>
            <a:miter lim="800000"/>
            <a:headEnd/>
            <a:tailEnd/>
          </a:ln>
        </p:spPr>
        <p:txBody>
          <a:bodyPr>
            <a:prstTxWarp prst="textNoShape">
              <a:avLst/>
            </a:prstTxWarp>
            <a:spAutoFit/>
          </a:bodyPr>
          <a:lstStyle/>
          <a:p>
            <a:pPr algn="ctr" eaLnBrk="0" hangingPunct="0"/>
            <a:r>
              <a:rPr lang="en-US" sz="3200" i="1"/>
              <a:t>OMSP Partnership </a:t>
            </a:r>
          </a:p>
        </p:txBody>
      </p:sp>
      <p:pic>
        <p:nvPicPr>
          <p:cNvPr id="20483" name="Picture 3" descr="OESD Logo.jpg"/>
          <p:cNvPicPr>
            <a:picLocks noChangeAspect="1"/>
          </p:cNvPicPr>
          <p:nvPr/>
        </p:nvPicPr>
        <p:blipFill>
          <a:blip r:embed="rId4"/>
          <a:srcRect/>
          <a:stretch>
            <a:fillRect/>
          </a:stretch>
        </p:blipFill>
        <p:spPr bwMode="auto">
          <a:xfrm>
            <a:off x="1143000" y="4191000"/>
            <a:ext cx="1736725" cy="1235075"/>
          </a:xfrm>
          <a:prstGeom prst="rect">
            <a:avLst/>
          </a:prstGeom>
          <a:noFill/>
          <a:ln w="9525">
            <a:noFill/>
            <a:miter lim="800000"/>
            <a:headEnd/>
            <a:tailEnd/>
          </a:ln>
        </p:spPr>
      </p:pic>
      <p:pic>
        <p:nvPicPr>
          <p:cNvPr id="20484" name="Picture 4" descr="Penisula College image.jpg"/>
          <p:cNvPicPr>
            <a:picLocks noChangeAspect="1"/>
          </p:cNvPicPr>
          <p:nvPr/>
        </p:nvPicPr>
        <p:blipFill>
          <a:blip r:embed="rId5"/>
          <a:srcRect/>
          <a:stretch>
            <a:fillRect/>
          </a:stretch>
        </p:blipFill>
        <p:spPr bwMode="auto">
          <a:xfrm>
            <a:off x="3352800" y="4419600"/>
            <a:ext cx="2679700" cy="749300"/>
          </a:xfrm>
          <a:prstGeom prst="rect">
            <a:avLst/>
          </a:prstGeom>
          <a:noFill/>
          <a:ln w="9525">
            <a:noFill/>
            <a:miter lim="800000"/>
            <a:headEnd/>
            <a:tailEnd/>
          </a:ln>
        </p:spPr>
      </p:pic>
      <p:pic>
        <p:nvPicPr>
          <p:cNvPr id="20485" name="Picture 5" descr="WWU Image.tiff"/>
          <p:cNvPicPr>
            <a:picLocks noChangeAspect="1"/>
          </p:cNvPicPr>
          <p:nvPr/>
        </p:nvPicPr>
        <p:blipFill>
          <a:blip r:embed="rId6"/>
          <a:srcRect/>
          <a:stretch>
            <a:fillRect/>
          </a:stretch>
        </p:blipFill>
        <p:spPr bwMode="auto">
          <a:xfrm>
            <a:off x="1219200" y="6096000"/>
            <a:ext cx="2185988" cy="466725"/>
          </a:xfrm>
          <a:prstGeom prst="rect">
            <a:avLst/>
          </a:prstGeom>
          <a:noFill/>
          <a:ln w="9525">
            <a:noFill/>
            <a:miter lim="800000"/>
            <a:headEnd/>
            <a:tailEnd/>
          </a:ln>
        </p:spPr>
      </p:pic>
      <p:pic>
        <p:nvPicPr>
          <p:cNvPr id="20486" name="Picture 7" descr="SVC_logo.jpg"/>
          <p:cNvPicPr>
            <a:picLocks noChangeAspect="1"/>
          </p:cNvPicPr>
          <p:nvPr/>
        </p:nvPicPr>
        <p:blipFill>
          <a:blip r:embed="rId7"/>
          <a:srcRect/>
          <a:stretch>
            <a:fillRect/>
          </a:stretch>
        </p:blipFill>
        <p:spPr bwMode="auto">
          <a:xfrm>
            <a:off x="6400800" y="4267200"/>
            <a:ext cx="1812925" cy="1050925"/>
          </a:xfrm>
          <a:prstGeom prst="rect">
            <a:avLst/>
          </a:prstGeom>
          <a:noFill/>
          <a:ln w="9525">
            <a:noFill/>
            <a:miter lim="800000"/>
            <a:headEnd/>
            <a:tailEnd/>
          </a:ln>
        </p:spPr>
      </p:pic>
      <p:sp>
        <p:nvSpPr>
          <p:cNvPr id="20487" name="TextBox 8"/>
          <p:cNvSpPr txBox="1">
            <a:spLocks noChangeArrowheads="1"/>
          </p:cNvSpPr>
          <p:nvPr/>
        </p:nvSpPr>
        <p:spPr bwMode="auto">
          <a:xfrm>
            <a:off x="990600" y="5562600"/>
            <a:ext cx="7391400" cy="517525"/>
          </a:xfrm>
          <a:prstGeom prst="rect">
            <a:avLst/>
          </a:prstGeom>
          <a:noFill/>
          <a:ln w="9525">
            <a:noFill/>
            <a:miter lim="800000"/>
            <a:headEnd/>
            <a:tailEnd/>
          </a:ln>
        </p:spPr>
        <p:txBody>
          <a:bodyPr>
            <a:prstTxWarp prst="textNoShape">
              <a:avLst/>
            </a:prstTxWarp>
            <a:spAutoFit/>
          </a:bodyPr>
          <a:lstStyle/>
          <a:p>
            <a:pPr algn="ctr" eaLnBrk="0" hangingPunct="0"/>
            <a:r>
              <a:rPr lang="en-US" sz="1400" b="1" i="1"/>
              <a:t>Bremerton, Chimacum, North Mason, Port Townsend, Sequim </a:t>
            </a:r>
          </a:p>
          <a:p>
            <a:pPr algn="ctr" eaLnBrk="0" hangingPunct="0"/>
            <a:r>
              <a:rPr lang="en-US" sz="1400" b="1" i="1"/>
              <a:t>Quillayute Valley</a:t>
            </a:r>
          </a:p>
        </p:txBody>
      </p:sp>
      <p:pic>
        <p:nvPicPr>
          <p:cNvPr id="20488" name="Picture 9" descr="fi-logo.jpg"/>
          <p:cNvPicPr>
            <a:picLocks noChangeAspect="1"/>
          </p:cNvPicPr>
          <p:nvPr/>
        </p:nvPicPr>
        <p:blipFill>
          <a:blip r:embed="rId8"/>
          <a:srcRect/>
          <a:stretch>
            <a:fillRect/>
          </a:stretch>
        </p:blipFill>
        <p:spPr bwMode="auto">
          <a:xfrm>
            <a:off x="6248400" y="5943600"/>
            <a:ext cx="1828800" cy="636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3" name="TextBox 1"/>
          <p:cNvSpPr txBox="1">
            <a:spLocks noChangeArrowheads="1"/>
          </p:cNvSpPr>
          <p:nvPr/>
        </p:nvSpPr>
        <p:spPr bwMode="auto">
          <a:xfrm>
            <a:off x="1116013" y="908050"/>
            <a:ext cx="6911975" cy="831850"/>
          </a:xfrm>
          <a:prstGeom prst="rect">
            <a:avLst/>
          </a:prstGeom>
          <a:noFill/>
          <a:ln w="9525">
            <a:noFill/>
            <a:miter lim="800000"/>
            <a:headEnd/>
            <a:tailEnd/>
          </a:ln>
        </p:spPr>
        <p:txBody>
          <a:bodyPr>
            <a:prstTxWarp prst="textNoShape">
              <a:avLst/>
            </a:prstTxWarp>
            <a:spAutoFit/>
          </a:bodyPr>
          <a:lstStyle/>
          <a:p>
            <a:r>
              <a:rPr lang="en-US"/>
              <a:t>Resources for further exploration..</a:t>
            </a:r>
          </a:p>
          <a:p>
            <a:endParaRPr lang="en-US"/>
          </a:p>
        </p:txBody>
      </p:sp>
      <p:sp>
        <p:nvSpPr>
          <p:cNvPr id="74754" name="TextBox 2"/>
          <p:cNvSpPr txBox="1">
            <a:spLocks noChangeArrowheads="1"/>
          </p:cNvSpPr>
          <p:nvPr/>
        </p:nvSpPr>
        <p:spPr bwMode="auto">
          <a:xfrm>
            <a:off x="827088" y="1916113"/>
            <a:ext cx="7489825" cy="3786187"/>
          </a:xfrm>
          <a:prstGeom prst="rect">
            <a:avLst/>
          </a:prstGeom>
          <a:noFill/>
          <a:ln w="9525">
            <a:noFill/>
            <a:miter lim="800000"/>
            <a:headEnd/>
            <a:tailEnd/>
          </a:ln>
        </p:spPr>
        <p:txBody>
          <a:bodyPr>
            <a:prstTxWarp prst="textNoShape">
              <a:avLst/>
            </a:prstTxWarp>
            <a:spAutoFit/>
          </a:bodyPr>
          <a:lstStyle/>
          <a:p>
            <a:endParaRPr lang="en-US"/>
          </a:p>
          <a:p>
            <a:r>
              <a:rPr lang="en-US"/>
              <a:t>University of Washington Science Education (Mark Windschi</a:t>
            </a:r>
          </a:p>
          <a:p>
            <a:r>
              <a:rPr lang="en-US">
                <a:hlinkClick r:id="rId3"/>
              </a:rPr>
              <a:t>http://tools4teachingscience.org</a:t>
            </a:r>
            <a:endParaRPr lang="en-US"/>
          </a:p>
          <a:p>
            <a:endParaRPr lang="en-US"/>
          </a:p>
          <a:p>
            <a:r>
              <a:rPr lang="en-US" i="1"/>
              <a:t>Ready, Set, Science: Putting Research to Work in K-8 Science Classrooms (Michaels, Shouse, Schweingruber)</a:t>
            </a:r>
          </a:p>
          <a:p>
            <a:endParaRPr lang="en-US" i="1"/>
          </a:p>
          <a:p>
            <a:r>
              <a:rPr lang="en-US" i="1"/>
              <a:t>Classroom Discussions: Using Math Talk</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29" name="Picture 1" descr="attachment.jpg"/>
          <p:cNvPicPr>
            <a:picLocks noChangeAspect="1"/>
          </p:cNvPicPr>
          <p:nvPr/>
        </p:nvPicPr>
        <p:blipFill>
          <a:blip r:embed="rId3"/>
          <a:srcRect/>
          <a:stretch>
            <a:fillRect/>
          </a:stretch>
        </p:blipFill>
        <p:spPr bwMode="auto">
          <a:xfrm>
            <a:off x="1066800" y="1543050"/>
            <a:ext cx="7162800" cy="5122863"/>
          </a:xfrm>
          <a:prstGeom prst="rect">
            <a:avLst/>
          </a:prstGeom>
          <a:noFill/>
          <a:ln w="9525">
            <a:noFill/>
            <a:miter lim="800000"/>
            <a:headEnd/>
            <a:tailEnd/>
          </a:ln>
        </p:spPr>
      </p:pic>
      <p:sp>
        <p:nvSpPr>
          <p:cNvPr id="22530" name="TextBox 2"/>
          <p:cNvSpPr txBox="1">
            <a:spLocks noChangeArrowheads="1"/>
          </p:cNvSpPr>
          <p:nvPr/>
        </p:nvSpPr>
        <p:spPr bwMode="auto">
          <a:xfrm>
            <a:off x="1371600" y="838200"/>
            <a:ext cx="6781800" cy="579438"/>
          </a:xfrm>
          <a:prstGeom prst="rect">
            <a:avLst/>
          </a:prstGeom>
          <a:noFill/>
          <a:ln w="9525">
            <a:noFill/>
            <a:miter lim="800000"/>
            <a:headEnd/>
            <a:tailEnd/>
          </a:ln>
        </p:spPr>
        <p:txBody>
          <a:bodyPr>
            <a:prstTxWarp prst="textNoShape">
              <a:avLst/>
            </a:prstTxWarp>
            <a:spAutoFit/>
          </a:bodyPr>
          <a:lstStyle/>
          <a:p>
            <a:pPr algn="ctr" eaLnBrk="0" hangingPunct="0"/>
            <a:r>
              <a:rPr lang="en-US" sz="3200" i="1"/>
              <a:t>The Facilitators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7" name="Picture 4" descr="IMG_0753.jpg"/>
          <p:cNvPicPr>
            <a:picLocks noChangeAspect="1"/>
          </p:cNvPicPr>
          <p:nvPr/>
        </p:nvPicPr>
        <p:blipFill>
          <a:blip r:embed="rId3"/>
          <a:srcRect/>
          <a:stretch>
            <a:fillRect/>
          </a:stretch>
        </p:blipFill>
        <p:spPr bwMode="auto">
          <a:xfrm>
            <a:off x="533400" y="1600200"/>
            <a:ext cx="7924800" cy="4965700"/>
          </a:xfrm>
          <a:prstGeom prst="rect">
            <a:avLst/>
          </a:prstGeom>
          <a:noFill/>
          <a:ln w="9525">
            <a:noFill/>
            <a:miter lim="800000"/>
            <a:headEnd/>
            <a:tailEnd/>
          </a:ln>
        </p:spPr>
      </p:pic>
      <p:sp>
        <p:nvSpPr>
          <p:cNvPr id="2" name="Title 1"/>
          <p:cNvSpPr>
            <a:spLocks noGrp="1"/>
          </p:cNvSpPr>
          <p:nvPr>
            <p:ph type="title"/>
          </p:nvPr>
        </p:nvSpPr>
        <p:spPr/>
        <p:txBody>
          <a:bodyPr/>
          <a:lstStyle/>
          <a:p>
            <a:pPr algn="ctr">
              <a:defRPr/>
            </a:pPr>
            <a:r>
              <a:rPr lang="en-US" b="1" i="1" dirty="0" smtClean="0">
                <a:solidFill>
                  <a:schemeClr val="accent3"/>
                </a:solidFill>
                <a:latin typeface="Candara" pitchFamily="34" charset="0"/>
                <a:ea typeface="+mj-ea"/>
                <a:cs typeface="+mj-cs"/>
              </a:rPr>
              <a:t/>
            </a:r>
            <a:br>
              <a:rPr lang="en-US" b="1" i="1" dirty="0" smtClean="0">
                <a:solidFill>
                  <a:schemeClr val="accent3"/>
                </a:solidFill>
                <a:latin typeface="Candara" pitchFamily="34" charset="0"/>
                <a:ea typeface="+mj-ea"/>
                <a:cs typeface="+mj-cs"/>
              </a:rPr>
            </a:br>
            <a:r>
              <a:rPr lang="en-US" b="1" i="1" dirty="0" smtClean="0">
                <a:solidFill>
                  <a:schemeClr val="accent3"/>
                </a:solidFill>
                <a:latin typeface="Candara" pitchFamily="34" charset="0"/>
                <a:ea typeface="+mj-ea"/>
                <a:cs typeface="+mj-cs"/>
              </a:rPr>
              <a:t/>
            </a:r>
            <a:br>
              <a:rPr lang="en-US" b="1" i="1" dirty="0" smtClean="0">
                <a:solidFill>
                  <a:schemeClr val="accent3"/>
                </a:solidFill>
                <a:latin typeface="Candara" pitchFamily="34" charset="0"/>
                <a:ea typeface="+mj-ea"/>
                <a:cs typeface="+mj-cs"/>
              </a:rPr>
            </a:br>
            <a:r>
              <a:rPr lang="en-US" sz="3200" i="1" dirty="0" smtClean="0">
                <a:solidFill>
                  <a:schemeClr val="tx1"/>
                </a:solidFill>
                <a:latin typeface="+mn-lt"/>
                <a:ea typeface="+mj-ea"/>
                <a:cs typeface="+mj-cs"/>
              </a:rPr>
              <a:t>Logistics for the Week</a:t>
            </a:r>
            <a:endParaRPr lang="en-US" sz="3200" i="1" dirty="0">
              <a:solidFill>
                <a:schemeClr val="tx1"/>
              </a:solidFill>
              <a:latin typeface="+mn-lt"/>
              <a:ea typeface="+mj-ea"/>
              <a:cs typeface="+mj-cs"/>
            </a:endParaRPr>
          </a:p>
        </p:txBody>
      </p:sp>
      <p:sp>
        <p:nvSpPr>
          <p:cNvPr id="3" name="Content Placeholder 2"/>
          <p:cNvSpPr>
            <a:spLocks noGrp="1"/>
          </p:cNvSpPr>
          <p:nvPr>
            <p:ph sz="half" idx="1"/>
          </p:nvPr>
        </p:nvSpPr>
        <p:spPr>
          <a:xfrm>
            <a:off x="457200" y="1600200"/>
            <a:ext cx="7543800" cy="4530725"/>
          </a:xfrm>
        </p:spPr>
        <p:txBody>
          <a:bodyPr/>
          <a:lstStyle/>
          <a:p>
            <a:pPr>
              <a:buFont typeface="Wingdings" pitchFamily="2" charset="2"/>
              <a:buNone/>
              <a:defRPr/>
            </a:pPr>
            <a:endParaRPr lang="en-US" dirty="0" smtClean="0">
              <a:solidFill>
                <a:schemeClr val="accent3"/>
              </a:solidFill>
              <a:ea typeface="+mn-ea"/>
              <a:cs typeface="+mn-cs"/>
            </a:endParaRPr>
          </a:p>
          <a:p>
            <a:pPr>
              <a:buFont typeface="Wingdings" pitchFamily="2" charset="2"/>
              <a:buNone/>
              <a:defRPr/>
            </a:pPr>
            <a:endParaRPr lang="en-US" dirty="0" smtClean="0">
              <a:solidFill>
                <a:schemeClr val="accent3"/>
              </a:solidFill>
              <a:ea typeface="+mn-ea"/>
              <a:cs typeface="+mn-cs"/>
            </a:endParaRPr>
          </a:p>
          <a:p>
            <a:pPr>
              <a:buFont typeface="Wingdings" pitchFamily="2" charset="2"/>
              <a:buNone/>
              <a:defRPr/>
            </a:pPr>
            <a:r>
              <a:rPr lang="en-US" dirty="0" smtClean="0">
                <a:solidFill>
                  <a:schemeClr val="accent3"/>
                </a:solidFill>
                <a:ea typeface="+mn-ea"/>
                <a:cs typeface="+mn-cs"/>
              </a:rPr>
              <a:t>  </a:t>
            </a:r>
          </a:p>
          <a:p>
            <a:pPr>
              <a:buFont typeface="Wingdings" pitchFamily="2" charset="2"/>
              <a:buNone/>
              <a:defRPr/>
            </a:pPr>
            <a:r>
              <a:rPr lang="en-US" i="1" dirty="0" smtClean="0">
                <a:solidFill>
                  <a:schemeClr val="accent3"/>
                </a:solidFill>
                <a:ea typeface="+mn-ea"/>
                <a:cs typeface="+mn-cs"/>
              </a:rPr>
              <a:t>  </a:t>
            </a:r>
          </a:p>
          <a:p>
            <a:pPr>
              <a:buFont typeface="Wingdings" pitchFamily="2" charset="2"/>
              <a:buNone/>
              <a:defRPr/>
            </a:pPr>
            <a:r>
              <a:rPr lang="en-US" i="1" dirty="0" smtClean="0">
                <a:solidFill>
                  <a:schemeClr val="accent3"/>
                </a:solidFill>
                <a:ea typeface="+mn-ea"/>
                <a:cs typeface="+mn-cs"/>
              </a:rPr>
              <a:t>  Binder Contents</a:t>
            </a:r>
          </a:p>
          <a:p>
            <a:pPr>
              <a:buFont typeface="Wingdings" pitchFamily="2" charset="2"/>
              <a:buNone/>
              <a:defRPr/>
            </a:pPr>
            <a:r>
              <a:rPr lang="en-US" i="1" dirty="0" smtClean="0">
                <a:solidFill>
                  <a:schemeClr val="accent3"/>
                </a:solidFill>
                <a:ea typeface="+mn-ea"/>
                <a:cs typeface="+mn-cs"/>
              </a:rPr>
              <a:t>  Meal Times</a:t>
            </a:r>
          </a:p>
          <a:p>
            <a:pPr>
              <a:buFont typeface="Wingdings" pitchFamily="2" charset="2"/>
              <a:buNone/>
              <a:defRPr/>
            </a:pPr>
            <a:r>
              <a:rPr lang="en-US" i="1" dirty="0" smtClean="0">
                <a:solidFill>
                  <a:schemeClr val="accent3"/>
                </a:solidFill>
                <a:ea typeface="+mn-ea"/>
                <a:cs typeface="+mn-cs"/>
              </a:rPr>
              <a:t>  Flow of the Week</a:t>
            </a:r>
          </a:p>
          <a:p>
            <a:pPr>
              <a:buFont typeface="Wingdings" pitchFamily="2" charset="2"/>
              <a:buNone/>
              <a:defRPr/>
            </a:pPr>
            <a:r>
              <a:rPr lang="en-US" i="1" dirty="0" smtClean="0">
                <a:solidFill>
                  <a:schemeClr val="accent3"/>
                </a:solidFill>
                <a:ea typeface="+mn-ea"/>
                <a:cs typeface="+mn-cs"/>
              </a:rPr>
              <a:t>  Sign-in Daily</a:t>
            </a:r>
          </a:p>
          <a:p>
            <a:pPr>
              <a:buFont typeface="Wingdings" pitchFamily="2" charset="2"/>
              <a:buNone/>
              <a:defRPr/>
            </a:pPr>
            <a:r>
              <a:rPr lang="en-US" i="1" dirty="0" smtClean="0">
                <a:solidFill>
                  <a:schemeClr val="accent3"/>
                </a:solidFill>
                <a:ea typeface="+mn-ea"/>
                <a:cs typeface="+mn-cs"/>
              </a:rPr>
              <a:t>  Cabin check-in</a:t>
            </a:r>
          </a:p>
          <a:p>
            <a:pPr>
              <a:buFont typeface="Wingdings" pitchFamily="2" charset="2"/>
              <a:buNone/>
              <a:defRPr/>
            </a:pPr>
            <a:endParaRPr lang="en-US" i="1" dirty="0" smtClean="0">
              <a:solidFill>
                <a:schemeClr val="accent3"/>
              </a:solidFill>
              <a:ea typeface="+mn-ea"/>
              <a:cs typeface="+mn-cs"/>
            </a:endParaRPr>
          </a:p>
          <a:p>
            <a:pPr>
              <a:buFont typeface="Wingdings" pitchFamily="2" charset="2"/>
              <a:buNone/>
              <a:defRPr/>
            </a:pPr>
            <a:endParaRPr lang="en-US" i="1" dirty="0" smtClean="0">
              <a:solidFill>
                <a:schemeClr val="accent3"/>
              </a:solidFill>
              <a:ea typeface="+mn-ea"/>
              <a:cs typeface="+mn-cs"/>
            </a:endParaRPr>
          </a:p>
          <a:p>
            <a:pPr>
              <a:buFont typeface="Wingdings" pitchFamily="2" charset="2"/>
              <a:buNone/>
              <a:defRPr/>
            </a:pPr>
            <a:endParaRPr lang="en-US" dirty="0" smtClean="0">
              <a:ea typeface="+mn-ea"/>
              <a:cs typeface="+mn-cs"/>
            </a:endParaRPr>
          </a:p>
          <a:p>
            <a:pPr>
              <a:buFont typeface="Wingdings" pitchFamily="2" charset="2"/>
              <a:buNone/>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200" i="1" dirty="0" smtClean="0">
                <a:solidFill>
                  <a:schemeClr val="tx1"/>
                </a:solidFill>
                <a:latin typeface="+mn-lt"/>
                <a:ea typeface="+mj-ea"/>
                <a:cs typeface="+mj-cs"/>
              </a:rPr>
              <a:t>Community Chest</a:t>
            </a:r>
            <a:endParaRPr lang="en-US" sz="3200" i="1" dirty="0">
              <a:solidFill>
                <a:schemeClr val="tx1"/>
              </a:solidFill>
              <a:latin typeface="+mn-lt"/>
              <a:ea typeface="+mj-ea"/>
              <a:cs typeface="+mj-cs"/>
            </a:endParaRPr>
          </a:p>
        </p:txBody>
      </p:sp>
      <p:sp>
        <p:nvSpPr>
          <p:cNvPr id="26626" name="Content Placeholder 2"/>
          <p:cNvSpPr>
            <a:spLocks noGrp="1"/>
          </p:cNvSpPr>
          <p:nvPr>
            <p:ph idx="1"/>
          </p:nvPr>
        </p:nvSpPr>
        <p:spPr>
          <a:xfrm>
            <a:off x="457200" y="1905000"/>
            <a:ext cx="8229600" cy="1295400"/>
          </a:xfrm>
        </p:spPr>
        <p:txBody>
          <a:bodyPr/>
          <a:lstStyle/>
          <a:p>
            <a:pPr algn="ctr">
              <a:buFont typeface="Wingdings" pitchFamily="-123" charset="2"/>
              <a:buNone/>
            </a:pPr>
            <a:r>
              <a:rPr lang="en-US" smtClean="0"/>
              <a:t>Do you have suggestions for us to make your experience more enjoyable?</a:t>
            </a:r>
          </a:p>
          <a:p>
            <a:pPr algn="ctr">
              <a:buFont typeface="Wingdings" pitchFamily="-123" charset="2"/>
              <a:buNone/>
            </a:pPr>
            <a:endParaRPr lang="en-US" smtClean="0"/>
          </a:p>
        </p:txBody>
      </p:sp>
      <p:pic>
        <p:nvPicPr>
          <p:cNvPr id="26627" name="Picture 3" descr="http://www.kicksonfire.com/wp-content/uploads/2008/04/community_chest_3.jpg"/>
          <p:cNvPicPr>
            <a:picLocks noChangeAspect="1" noChangeArrowheads="1"/>
          </p:cNvPicPr>
          <p:nvPr/>
        </p:nvPicPr>
        <p:blipFill>
          <a:blip r:embed="rId3"/>
          <a:srcRect/>
          <a:stretch>
            <a:fillRect/>
          </a:stretch>
        </p:blipFill>
        <p:spPr bwMode="auto">
          <a:xfrm>
            <a:off x="3200400" y="3276600"/>
            <a:ext cx="2743200" cy="3230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200" dirty="0" smtClean="0">
                <a:solidFill>
                  <a:schemeClr val="tx1"/>
                </a:solidFill>
                <a:latin typeface="+mn-lt"/>
                <a:ea typeface="+mj-ea"/>
                <a:cs typeface="+mj-cs"/>
              </a:rPr>
              <a:t>OMSP Summer Strands</a:t>
            </a:r>
            <a:endParaRPr lang="en-US" sz="3200" dirty="0">
              <a:solidFill>
                <a:schemeClr val="tx1"/>
              </a:solidFill>
              <a:latin typeface="+mn-lt"/>
              <a:ea typeface="+mj-ea"/>
              <a:cs typeface="+mj-cs"/>
            </a:endParaRPr>
          </a:p>
        </p:txBody>
      </p:sp>
      <p:sp>
        <p:nvSpPr>
          <p:cNvPr id="28674" name="Content Placeholder 2"/>
          <p:cNvSpPr>
            <a:spLocks noGrp="1"/>
          </p:cNvSpPr>
          <p:nvPr>
            <p:ph sz="half" idx="1"/>
          </p:nvPr>
        </p:nvSpPr>
        <p:spPr>
          <a:xfrm>
            <a:off x="457200" y="1600200"/>
            <a:ext cx="8001000" cy="4530725"/>
          </a:xfrm>
        </p:spPr>
        <p:txBody>
          <a:bodyPr/>
          <a:lstStyle/>
          <a:p>
            <a:endParaRPr lang="en-US" smtClean="0"/>
          </a:p>
          <a:p>
            <a:r>
              <a:rPr lang="en-US" smtClean="0"/>
              <a:t>Assessment </a:t>
            </a:r>
            <a:r>
              <a:rPr lang="en-US" i="1" smtClean="0"/>
              <a:t>for </a:t>
            </a:r>
            <a:r>
              <a:rPr lang="en-US" smtClean="0"/>
              <a:t>Learning- Classroom Discourse</a:t>
            </a:r>
          </a:p>
          <a:p>
            <a:r>
              <a:rPr lang="en-US" smtClean="0"/>
              <a:t>Mathematics- Ratios and Proportional Reasoning</a:t>
            </a:r>
          </a:p>
          <a:p>
            <a:r>
              <a:rPr lang="en-US" smtClean="0"/>
              <a:t>Science- Matter and Energy in Life Systems</a:t>
            </a:r>
          </a:p>
        </p:txBody>
      </p:sp>
      <p:pic>
        <p:nvPicPr>
          <p:cNvPr id="28675" name="Picture 4" descr="OMSP Smaller Image.tiff"/>
          <p:cNvPicPr>
            <a:picLocks noChangeAspect="1"/>
          </p:cNvPicPr>
          <p:nvPr/>
        </p:nvPicPr>
        <p:blipFill>
          <a:blip r:embed="rId3"/>
          <a:srcRect/>
          <a:stretch>
            <a:fillRect/>
          </a:stretch>
        </p:blipFill>
        <p:spPr bwMode="auto">
          <a:xfrm>
            <a:off x="5867400" y="5486400"/>
            <a:ext cx="290512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3200" dirty="0" smtClean="0">
                <a:solidFill>
                  <a:schemeClr val="tx1"/>
                </a:solidFill>
                <a:latin typeface="+mn-lt"/>
                <a:ea typeface="+mj-ea"/>
                <a:cs typeface="+mj-cs"/>
              </a:rPr>
              <a:t>Assessment </a:t>
            </a:r>
            <a:r>
              <a:rPr lang="en-US" sz="3200" i="1" dirty="0" smtClean="0">
                <a:solidFill>
                  <a:schemeClr val="tx1"/>
                </a:solidFill>
                <a:latin typeface="+mn-lt"/>
                <a:ea typeface="+mj-ea"/>
                <a:cs typeface="+mj-cs"/>
              </a:rPr>
              <a:t>for </a:t>
            </a:r>
            <a:r>
              <a:rPr lang="en-US" sz="3200" dirty="0" smtClean="0">
                <a:solidFill>
                  <a:schemeClr val="tx1"/>
                </a:solidFill>
                <a:latin typeface="+mn-lt"/>
                <a:ea typeface="+mj-ea"/>
                <a:cs typeface="+mj-cs"/>
              </a:rPr>
              <a:t>Learning 2009-2010</a:t>
            </a:r>
            <a:endParaRPr lang="en-US" sz="3200" dirty="0">
              <a:solidFill>
                <a:schemeClr val="tx1"/>
              </a:solidFill>
              <a:latin typeface="+mn-lt"/>
              <a:ea typeface="+mj-ea"/>
              <a:cs typeface="+mj-cs"/>
            </a:endParaRPr>
          </a:p>
        </p:txBody>
      </p:sp>
      <p:sp>
        <p:nvSpPr>
          <p:cNvPr id="30722" name="Content Placeholder 2"/>
          <p:cNvSpPr>
            <a:spLocks noGrp="1"/>
          </p:cNvSpPr>
          <p:nvPr>
            <p:ph idx="1"/>
          </p:nvPr>
        </p:nvSpPr>
        <p:spPr>
          <a:xfrm>
            <a:off x="685800" y="1752600"/>
            <a:ext cx="7848600" cy="4191000"/>
          </a:xfrm>
        </p:spPr>
        <p:txBody>
          <a:bodyPr/>
          <a:lstStyle/>
          <a:p>
            <a:pPr>
              <a:buFont typeface="Wingdings" pitchFamily="-123" charset="2"/>
              <a:buNone/>
            </a:pPr>
            <a:endParaRPr lang="en-US" smtClean="0"/>
          </a:p>
          <a:p>
            <a:pPr algn="ctr">
              <a:buFont typeface="Wingdings" pitchFamily="-123" charset="2"/>
              <a:buNone/>
            </a:pPr>
            <a:endParaRPr lang="en-US" i="1" smtClean="0"/>
          </a:p>
          <a:p>
            <a:pPr algn="ctr">
              <a:buFont typeface="Wingdings" pitchFamily="-123" charset="2"/>
              <a:buNone/>
            </a:pPr>
            <a:r>
              <a:rPr lang="en-US" i="1" smtClean="0"/>
              <a:t>5 Key Strategies of Effective Formative Assessment</a:t>
            </a:r>
          </a:p>
          <a:p>
            <a:pPr>
              <a:buFont typeface="Wingdings" pitchFamily="-123" charset="2"/>
              <a:buNone/>
            </a:pPr>
            <a:endParaRPr lang="en-US" smtClean="0"/>
          </a:p>
          <a:p>
            <a:pPr algn="r">
              <a:buFont typeface="Wingdings" pitchFamily="-123" charset="2"/>
              <a:buNone/>
            </a:pPr>
            <a:r>
              <a:rPr lang="en-US" smtClean="0"/>
              <a:t>-Dylan Wiliam</a:t>
            </a:r>
          </a:p>
          <a:p>
            <a:pPr>
              <a:buFont typeface="Wingdings" pitchFamily="-123" charset="2"/>
              <a:buNone/>
            </a:pPr>
            <a:endParaRPr lang="en-US" smtClean="0"/>
          </a:p>
          <a:p>
            <a:pPr>
              <a:buFont typeface="Wingdings" pitchFamily="-123" charset="2"/>
              <a:buNone/>
            </a:pPr>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smtClean="0">
                <a:solidFill>
                  <a:schemeClr val="tx1"/>
                </a:solidFill>
                <a:latin typeface="+mn-lt"/>
                <a:ea typeface="+mj-ea"/>
                <a:cs typeface="+mj-cs"/>
              </a:rPr>
              <a:t>Assessment </a:t>
            </a:r>
            <a:r>
              <a:rPr lang="en-US" sz="3200" i="1" dirty="0" smtClean="0">
                <a:solidFill>
                  <a:schemeClr val="tx1"/>
                </a:solidFill>
                <a:latin typeface="+mn-lt"/>
                <a:ea typeface="+mj-ea"/>
                <a:cs typeface="+mj-cs"/>
              </a:rPr>
              <a:t>for </a:t>
            </a:r>
            <a:r>
              <a:rPr lang="en-US" sz="3200" dirty="0" smtClean="0">
                <a:solidFill>
                  <a:schemeClr val="tx1"/>
                </a:solidFill>
                <a:latin typeface="+mn-lt"/>
                <a:ea typeface="+mj-ea"/>
                <a:cs typeface="+mj-cs"/>
              </a:rPr>
              <a:t>Learning 2009-2010</a:t>
            </a:r>
            <a:endParaRPr lang="en-US" sz="3200" dirty="0">
              <a:solidFill>
                <a:schemeClr val="tx1"/>
              </a:solidFill>
              <a:latin typeface="+mn-lt"/>
              <a:ea typeface="+mj-ea"/>
              <a:cs typeface="+mj-cs"/>
            </a:endParaRPr>
          </a:p>
        </p:txBody>
      </p:sp>
      <p:sp>
        <p:nvSpPr>
          <p:cNvPr id="32770" name="Content Placeholder 2"/>
          <p:cNvSpPr>
            <a:spLocks noGrp="1"/>
          </p:cNvSpPr>
          <p:nvPr>
            <p:ph idx="1"/>
          </p:nvPr>
        </p:nvSpPr>
        <p:spPr>
          <a:xfrm>
            <a:off x="685800" y="1752600"/>
            <a:ext cx="7848600" cy="4191000"/>
          </a:xfrm>
        </p:spPr>
        <p:txBody>
          <a:bodyPr/>
          <a:lstStyle/>
          <a:p>
            <a:pPr>
              <a:buFont typeface="Wingdings" pitchFamily="-123" charset="2"/>
              <a:buNone/>
            </a:pPr>
            <a:endParaRPr lang="en-US" smtClean="0"/>
          </a:p>
          <a:p>
            <a:pPr>
              <a:buFont typeface="Wingdings" pitchFamily="-123" charset="2"/>
              <a:buNone/>
            </a:pPr>
            <a:r>
              <a:rPr lang="en-US" i="1" smtClean="0"/>
              <a:t>What aspects of FA have you/ your PLC been working on?</a:t>
            </a:r>
          </a:p>
          <a:p>
            <a:pPr>
              <a:buFont typeface="Wingdings" pitchFamily="-123" charset="2"/>
              <a:buNone/>
            </a:pPr>
            <a:endParaRPr lang="en-US" i="1" smtClean="0"/>
          </a:p>
          <a:p>
            <a:pPr>
              <a:buFont typeface="Wingdings" pitchFamily="-123" charset="2"/>
              <a:buNone/>
            </a:pPr>
            <a:r>
              <a:rPr lang="en-US" i="1" smtClean="0"/>
              <a:t>What are you wanting to try next?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evel">
  <a:themeElements>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fontScheme name="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4631</TotalTime>
  <Words>1954</Words>
  <Application>Microsoft Office PowerPoint</Application>
  <PresentationFormat>On-screen Show (4:3)</PresentationFormat>
  <Paragraphs>270</Paragraphs>
  <Slides>30</Slides>
  <Notes>30</Notes>
  <HiddenSlides>0</HiddenSlides>
  <MMClips>0</MMClips>
  <ScaleCrop>false</ScaleCrop>
  <HeadingPairs>
    <vt:vector size="6" baseType="variant">
      <vt:variant>
        <vt:lpstr>Fonts Used</vt:lpstr>
      </vt:variant>
      <vt:variant>
        <vt:i4>8</vt:i4>
      </vt:variant>
      <vt:variant>
        <vt:lpstr>Design Template</vt:lpstr>
      </vt:variant>
      <vt:variant>
        <vt:i4>1</vt:i4>
      </vt:variant>
      <vt:variant>
        <vt:lpstr>Slide Titles</vt:lpstr>
      </vt:variant>
      <vt:variant>
        <vt:i4>30</vt:i4>
      </vt:variant>
    </vt:vector>
  </HeadingPairs>
  <TitlesOfParts>
    <vt:vector size="39" baseType="lpstr">
      <vt:lpstr>Verdana</vt:lpstr>
      <vt:lpstr>ＭＳ Ｐゴシック</vt:lpstr>
      <vt:lpstr>Arial</vt:lpstr>
      <vt:lpstr>Garamond</vt:lpstr>
      <vt:lpstr>Wingdings</vt:lpstr>
      <vt:lpstr>Times New Roman</vt:lpstr>
      <vt:lpstr>Candara</vt:lpstr>
      <vt:lpstr>Verdana Bold</vt:lpstr>
      <vt:lpstr>Level</vt:lpstr>
      <vt:lpstr>PowerPoint Presentation</vt:lpstr>
      <vt:lpstr>Who is in the Room?</vt:lpstr>
      <vt:lpstr>PowerPoint Presentation</vt:lpstr>
      <vt:lpstr>PowerPoint Presentation</vt:lpstr>
      <vt:lpstr>  Logistics for the Week</vt:lpstr>
      <vt:lpstr>Community Chest</vt:lpstr>
      <vt:lpstr>OMSP Summer Strands</vt:lpstr>
      <vt:lpstr>Assessment for Learning 2009-2010</vt:lpstr>
      <vt:lpstr>Assessment for Learning 2009-2010</vt:lpstr>
      <vt:lpstr>Process: Round-Robin Reflection</vt:lpstr>
      <vt:lpstr>What are the strategies and or tools you use to orchestrating productive classroom conversations?</vt:lpstr>
      <vt:lpstr> What do we mean by classroom discourse?</vt:lpstr>
      <vt:lpstr>  Why is classroom discourse so important?</vt:lpstr>
      <vt:lpstr>How People Learn (1999)</vt:lpstr>
      <vt:lpstr>Key Finding #1 Students come with ideas</vt:lpstr>
      <vt:lpstr>Key Finding #2 Competence = conceptual + factual knowledge</vt:lpstr>
      <vt:lpstr>Key Finding #3 Monitoring own learning</vt:lpstr>
      <vt:lpstr>Video Case: MS Science Classroom</vt:lpstr>
      <vt:lpstr>  Good Morning -Please sit at your same table from yesterday morning</vt:lpstr>
      <vt:lpstr>Reflecting on Yesterday</vt:lpstr>
      <vt:lpstr>Session Outcomes:</vt:lpstr>
      <vt:lpstr>PowerPoint Presentation</vt:lpstr>
      <vt:lpstr>Five Strategies for Encouraging High Quality Student Interaction</vt:lpstr>
      <vt:lpstr>Video Case:  Regina’s Logo</vt:lpstr>
      <vt:lpstr>PowerPoint Presentation</vt:lpstr>
      <vt:lpstr>PowerPoint Presentation</vt:lpstr>
      <vt:lpstr>PowerPoint Presentation</vt:lpstr>
      <vt:lpstr>PowerPoint Presentation</vt:lpstr>
      <vt:lpstr>PowerPoint Presentation</vt:lpstr>
      <vt:lpstr>PowerPoint Presentation</vt:lpstr>
    </vt:vector>
  </TitlesOfParts>
  <Manager/>
  <Company>Puyallup School District #3</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Implementing Standards – Based Mathematics Instruction Mary Kay Stein, Margaret Schwan Smith, Marjorie A. Henningsen, Edward A. Silver</dc:title>
  <dc:subject/>
  <dc:creator>Puyallup School District #3</dc:creator>
  <cp:keywords/>
  <dc:description/>
  <cp:lastModifiedBy>Jeff Ryan</cp:lastModifiedBy>
  <cp:revision>253</cp:revision>
  <cp:lastPrinted>2009-04-22T19:24:48Z</cp:lastPrinted>
  <dcterms:created xsi:type="dcterms:W3CDTF">2007-12-04T19:09:53Z</dcterms:created>
  <dcterms:modified xsi:type="dcterms:W3CDTF">2010-07-27T16:46:47Z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TC010690501033</vt:lpwstr>
  </property>
</Properties>
</file>